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258" r:id="rId3"/>
    <p:sldId id="342" r:id="rId4"/>
    <p:sldId id="275" r:id="rId5"/>
    <p:sldId id="272" r:id="rId6"/>
    <p:sldId id="268" r:id="rId7"/>
    <p:sldId id="267" r:id="rId8"/>
    <p:sldId id="336" r:id="rId9"/>
    <p:sldId id="259" r:id="rId10"/>
    <p:sldId id="299" r:id="rId11"/>
    <p:sldId id="260" r:id="rId12"/>
    <p:sldId id="281" r:id="rId13"/>
    <p:sldId id="334" r:id="rId14"/>
    <p:sldId id="261" r:id="rId15"/>
    <p:sldId id="271" r:id="rId16"/>
    <p:sldId id="311" r:id="rId17"/>
    <p:sldId id="312" r:id="rId18"/>
    <p:sldId id="313" r:id="rId19"/>
    <p:sldId id="314" r:id="rId20"/>
    <p:sldId id="328" r:id="rId21"/>
    <p:sldId id="262" r:id="rId22"/>
    <p:sldId id="295" r:id="rId23"/>
    <p:sldId id="274" r:id="rId24"/>
    <p:sldId id="294" r:id="rId25"/>
    <p:sldId id="329" r:id="rId26"/>
    <p:sldId id="305" r:id="rId27"/>
    <p:sldId id="310" r:id="rId28"/>
    <p:sldId id="304" r:id="rId29"/>
    <p:sldId id="343" r:id="rId30"/>
    <p:sldId id="300" r:id="rId31"/>
    <p:sldId id="319" r:id="rId32"/>
    <p:sldId id="307" r:id="rId33"/>
    <p:sldId id="297" r:id="rId34"/>
    <p:sldId id="326" r:id="rId35"/>
    <p:sldId id="327" r:id="rId36"/>
    <p:sldId id="263" r:id="rId37"/>
    <p:sldId id="316" r:id="rId38"/>
    <p:sldId id="288" r:id="rId39"/>
    <p:sldId id="265" r:id="rId40"/>
    <p:sldId id="332" r:id="rId41"/>
    <p:sldId id="264" r:id="rId42"/>
    <p:sldId id="269" r:id="rId43"/>
    <p:sldId id="333" r:id="rId44"/>
    <p:sldId id="270" r:id="rId45"/>
    <p:sldId id="282" r:id="rId46"/>
    <p:sldId id="339" r:id="rId47"/>
    <p:sldId id="286" r:id="rId48"/>
    <p:sldId id="341" r:id="rId49"/>
    <p:sldId id="344" r:id="rId50"/>
    <p:sldId id="283" r:id="rId51"/>
    <p:sldId id="284" r:id="rId52"/>
    <p:sldId id="285" r:id="rId53"/>
    <p:sldId id="302" r:id="rId54"/>
    <p:sldId id="298" r:id="rId55"/>
    <p:sldId id="324" r:id="rId56"/>
    <p:sldId id="309" r:id="rId57"/>
    <p:sldId id="325" r:id="rId58"/>
    <p:sldId id="323" r:id="rId59"/>
    <p:sldId id="330" r:id="rId60"/>
    <p:sldId id="331" r:id="rId61"/>
    <p:sldId id="318" r:id="rId62"/>
    <p:sldId id="306" r:id="rId63"/>
    <p:sldId id="337" r:id="rId64"/>
    <p:sldId id="340" r:id="rId65"/>
    <p:sldId id="338" r:id="rId66"/>
    <p:sldId id="290" r:id="rId67"/>
    <p:sldId id="317" r:id="rId68"/>
  </p:sldIdLst>
  <p:sldSz cx="12192000" cy="6858000"/>
  <p:notesSz cx="6858000" cy="34861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39567B-037C-4C0C-9E60-43D6E6670271}">
          <p14:sldIdLst>
            <p14:sldId id="256"/>
            <p14:sldId id="258"/>
            <p14:sldId id="342"/>
            <p14:sldId id="275"/>
            <p14:sldId id="272"/>
            <p14:sldId id="268"/>
            <p14:sldId id="267"/>
            <p14:sldId id="336"/>
            <p14:sldId id="259"/>
            <p14:sldId id="299"/>
          </p14:sldIdLst>
        </p14:section>
        <p14:section name="Untitled Section" id="{EEA88FE9-A1B2-4C9D-9556-6441DACAEDA6}">
          <p14:sldIdLst>
            <p14:sldId id="260"/>
            <p14:sldId id="281"/>
            <p14:sldId id="334"/>
            <p14:sldId id="261"/>
            <p14:sldId id="271"/>
            <p14:sldId id="311"/>
            <p14:sldId id="312"/>
            <p14:sldId id="313"/>
            <p14:sldId id="314"/>
            <p14:sldId id="328"/>
            <p14:sldId id="262"/>
            <p14:sldId id="295"/>
            <p14:sldId id="274"/>
            <p14:sldId id="294"/>
            <p14:sldId id="329"/>
            <p14:sldId id="305"/>
            <p14:sldId id="310"/>
            <p14:sldId id="304"/>
            <p14:sldId id="343"/>
            <p14:sldId id="300"/>
            <p14:sldId id="319"/>
            <p14:sldId id="307"/>
            <p14:sldId id="297"/>
            <p14:sldId id="326"/>
            <p14:sldId id="327"/>
            <p14:sldId id="263"/>
            <p14:sldId id="316"/>
            <p14:sldId id="288"/>
            <p14:sldId id="265"/>
            <p14:sldId id="332"/>
            <p14:sldId id="264"/>
            <p14:sldId id="269"/>
            <p14:sldId id="333"/>
            <p14:sldId id="270"/>
            <p14:sldId id="282"/>
            <p14:sldId id="339"/>
            <p14:sldId id="286"/>
            <p14:sldId id="341"/>
            <p14:sldId id="344"/>
            <p14:sldId id="283"/>
            <p14:sldId id="284"/>
            <p14:sldId id="285"/>
            <p14:sldId id="302"/>
            <p14:sldId id="298"/>
            <p14:sldId id="324"/>
            <p14:sldId id="309"/>
            <p14:sldId id="325"/>
            <p14:sldId id="323"/>
            <p14:sldId id="330"/>
            <p14:sldId id="331"/>
            <p14:sldId id="318"/>
            <p14:sldId id="306"/>
            <p14:sldId id="337"/>
            <p14:sldId id="340"/>
            <p14:sldId id="338"/>
            <p14:sldId id="290"/>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7B4"/>
    <a:srgbClr val="CCFF33"/>
    <a:srgbClr val="E8E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9324C-CBF5-07C7-79CD-C32754D0121C}" v="718" dt="2020-02-25T13:39:35.245"/>
    <p1510:client id="{1E200209-C980-30AB-DCFE-4576F28320B7}" v="4" dt="2020-02-25T02:40:01.985"/>
    <p1510:client id="{4D8E1915-50A0-4027-8CAB-426CF857F392}" v="3997" dt="2020-02-25T14:10:43.154"/>
    <p1510:client id="{697DBCE2-BF60-1208-2BED-60F65046FDBF}" v="188" dt="2020-02-25T08:02:36.959"/>
    <p1510:client id="{6E6A41D5-AB86-D6C6-2523-F2AD98D6372C}" v="969" dt="2020-02-25T09:24:55.044"/>
    <p1510:client id="{7E65B9CE-DB57-4855-8F0C-0BA35F84B0BA}" v="7084" dt="2020-02-25T17:20:31.050"/>
    <p1510:client id="{BBF27DB2-0011-46F7-856A-7C2DB0A50334}" v="137" dt="2020-02-25T06:02:36.632"/>
    <p1510:client id="{CA1BDD8D-8355-BD0B-1200-DCF36C5E9BC1}" v="306" dt="2020-02-25T11:03:53.467"/>
    <p1510:client id="{DD325A3F-3539-42C0-A484-3F05946AAF97}" v="3191" dt="2020-02-25T16:47:50.993"/>
    <p1510:client id="{E20757A3-395F-4E19-84C1-400AD7A0D40F}" v="6301" dt="2020-02-25T13:29:06.866"/>
    <p1510:client id="{EEF883B2-86E0-47C8-8D62-46BC383231B6}" v="9718" dt="2020-02-25T18:09:10.4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105" y="1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ustin\Desktop\Team%20Care%20Gantt%20&amp;%20Work%20Hou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ustin\Desktop\Team%20Care%20Gantt%20&amp;%20Work%20Hour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Work</a:t>
            </a:r>
            <a:r>
              <a:rPr lang="en-US" sz="2000" baseline="0"/>
              <a:t> Hours Breakdown By Member </a:t>
            </a:r>
          </a:p>
          <a:p>
            <a:pPr>
              <a:defRPr sz="2000"/>
            </a:pPr>
            <a:r>
              <a:rPr lang="en-US" sz="2000" baseline="0"/>
              <a:t>By Component</a:t>
            </a:r>
            <a:endParaRPr lang="en-US" sz="200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'Global Hours'!$B$1</c:f>
              <c:strCache>
                <c:ptCount val="1"/>
                <c:pt idx="0">
                  <c:v>Programming (ML)</c:v>
                </c:pt>
              </c:strCache>
            </c:strRef>
          </c:tx>
          <c:spPr>
            <a:solidFill>
              <a:schemeClr val="accent1"/>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Hours'!$B$2:$B$7</c:f>
              <c:numCache>
                <c:formatCode>General</c:formatCode>
                <c:ptCount val="6"/>
                <c:pt idx="0">
                  <c:v>6</c:v>
                </c:pt>
                <c:pt idx="1">
                  <c:v>32</c:v>
                </c:pt>
                <c:pt idx="2">
                  <c:v>17</c:v>
                </c:pt>
                <c:pt idx="3">
                  <c:v>6</c:v>
                </c:pt>
                <c:pt idx="4">
                  <c:v>6</c:v>
                </c:pt>
                <c:pt idx="5">
                  <c:v>6</c:v>
                </c:pt>
              </c:numCache>
            </c:numRef>
          </c:val>
          <c:extLst>
            <c:ext xmlns:c16="http://schemas.microsoft.com/office/drawing/2014/chart" uri="{C3380CC4-5D6E-409C-BE32-E72D297353CC}">
              <c16:uniqueId val="{00000000-3A5A-40B6-A457-9070A9D353EE}"/>
            </c:ext>
          </c:extLst>
        </c:ser>
        <c:ser>
          <c:idx val="1"/>
          <c:order val="1"/>
          <c:tx>
            <c:strRef>
              <c:f>'Global Hours'!$C$1</c:f>
              <c:strCache>
                <c:ptCount val="1"/>
                <c:pt idx="0">
                  <c:v>Programming (UI)</c:v>
                </c:pt>
              </c:strCache>
            </c:strRef>
          </c:tx>
          <c:spPr>
            <a:solidFill>
              <a:schemeClr val="accent2"/>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Hours'!$C$2:$C$7</c:f>
              <c:numCache>
                <c:formatCode>General</c:formatCode>
                <c:ptCount val="6"/>
                <c:pt idx="0">
                  <c:v>6</c:v>
                </c:pt>
                <c:pt idx="1">
                  <c:v>18</c:v>
                </c:pt>
                <c:pt idx="2">
                  <c:v>9</c:v>
                </c:pt>
                <c:pt idx="3">
                  <c:v>55</c:v>
                </c:pt>
                <c:pt idx="4">
                  <c:v>37</c:v>
                </c:pt>
                <c:pt idx="5">
                  <c:v>46</c:v>
                </c:pt>
              </c:numCache>
            </c:numRef>
          </c:val>
          <c:extLst>
            <c:ext xmlns:c16="http://schemas.microsoft.com/office/drawing/2014/chart" uri="{C3380CC4-5D6E-409C-BE32-E72D297353CC}">
              <c16:uniqueId val="{00000001-3A5A-40B6-A457-9070A9D353EE}"/>
            </c:ext>
          </c:extLst>
        </c:ser>
        <c:ser>
          <c:idx val="2"/>
          <c:order val="2"/>
          <c:tx>
            <c:strRef>
              <c:f>'Global Hours'!$D$1</c:f>
              <c:strCache>
                <c:ptCount val="1"/>
                <c:pt idx="0">
                  <c:v>Data Processing</c:v>
                </c:pt>
              </c:strCache>
            </c:strRef>
          </c:tx>
          <c:spPr>
            <a:solidFill>
              <a:schemeClr val="accent3"/>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Hours'!$D$2:$D$7</c:f>
              <c:numCache>
                <c:formatCode>General</c:formatCode>
                <c:ptCount val="6"/>
                <c:pt idx="0">
                  <c:v>52</c:v>
                </c:pt>
                <c:pt idx="1">
                  <c:v>58</c:v>
                </c:pt>
                <c:pt idx="2">
                  <c:v>58</c:v>
                </c:pt>
                <c:pt idx="3">
                  <c:v>6</c:v>
                </c:pt>
                <c:pt idx="4">
                  <c:v>6</c:v>
                </c:pt>
                <c:pt idx="5">
                  <c:v>6</c:v>
                </c:pt>
              </c:numCache>
            </c:numRef>
          </c:val>
          <c:extLst>
            <c:ext xmlns:c16="http://schemas.microsoft.com/office/drawing/2014/chart" uri="{C3380CC4-5D6E-409C-BE32-E72D297353CC}">
              <c16:uniqueId val="{00000002-3A5A-40B6-A457-9070A9D353EE}"/>
            </c:ext>
          </c:extLst>
        </c:ser>
        <c:ser>
          <c:idx val="3"/>
          <c:order val="3"/>
          <c:tx>
            <c:strRef>
              <c:f>'Global Hours'!$E$1</c:f>
              <c:strCache>
                <c:ptCount val="1"/>
                <c:pt idx="0">
                  <c:v>Project Management</c:v>
                </c:pt>
              </c:strCache>
            </c:strRef>
          </c:tx>
          <c:spPr>
            <a:solidFill>
              <a:schemeClr val="accent4"/>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Hours'!$E$2:$E$7</c:f>
              <c:numCache>
                <c:formatCode>General</c:formatCode>
                <c:ptCount val="6"/>
                <c:pt idx="0">
                  <c:v>30</c:v>
                </c:pt>
                <c:pt idx="1">
                  <c:v>15</c:v>
                </c:pt>
                <c:pt idx="2">
                  <c:v>15</c:v>
                </c:pt>
                <c:pt idx="3">
                  <c:v>21</c:v>
                </c:pt>
                <c:pt idx="4">
                  <c:v>21</c:v>
                </c:pt>
                <c:pt idx="5">
                  <c:v>21</c:v>
                </c:pt>
              </c:numCache>
            </c:numRef>
          </c:val>
          <c:extLst>
            <c:ext xmlns:c16="http://schemas.microsoft.com/office/drawing/2014/chart" uri="{C3380CC4-5D6E-409C-BE32-E72D297353CC}">
              <c16:uniqueId val="{00000003-3A5A-40B6-A457-9070A9D353EE}"/>
            </c:ext>
          </c:extLst>
        </c:ser>
        <c:dLbls>
          <c:showLegendKey val="0"/>
          <c:showVal val="0"/>
          <c:showCatName val="0"/>
          <c:showSerName val="0"/>
          <c:showPercent val="0"/>
          <c:showBubbleSize val="0"/>
        </c:dLbls>
        <c:gapWidth val="219"/>
        <c:overlap val="100"/>
        <c:axId val="625055872"/>
        <c:axId val="625064072"/>
      </c:barChart>
      <c:catAx>
        <c:axId val="62505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25064072"/>
        <c:crosses val="autoZero"/>
        <c:auto val="1"/>
        <c:lblAlgn val="ctr"/>
        <c:lblOffset val="100"/>
        <c:noMultiLvlLbl val="0"/>
      </c:catAx>
      <c:valAx>
        <c:axId val="6250640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250558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a:t>Cumulative Hours Per Component</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277365454970191"/>
          <c:y val="0.15985903441450444"/>
          <c:w val="0.80457226718984853"/>
          <c:h val="0.62293894527609583"/>
        </c:manualLayout>
      </c:layout>
      <c:barChart>
        <c:barDir val="col"/>
        <c:grouping val="clustered"/>
        <c:varyColors val="0"/>
        <c:ser>
          <c:idx val="0"/>
          <c:order val="0"/>
          <c:tx>
            <c:strRef>
              <c:f>'Global Hours'!$B$1</c:f>
              <c:strCache>
                <c:ptCount val="1"/>
                <c:pt idx="0">
                  <c:v>Programming (ML)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Hours'!$B$8</c:f>
              <c:numCache>
                <c:formatCode>General</c:formatCode>
                <c:ptCount val="1"/>
                <c:pt idx="0">
                  <c:v>73</c:v>
                </c:pt>
              </c:numCache>
            </c:numRef>
          </c:val>
          <c:extLst>
            <c:ext xmlns:c16="http://schemas.microsoft.com/office/drawing/2014/chart" uri="{C3380CC4-5D6E-409C-BE32-E72D297353CC}">
              <c16:uniqueId val="{00000000-47DF-42D7-ADD2-4C3D2F648C5A}"/>
            </c:ext>
          </c:extLst>
        </c:ser>
        <c:ser>
          <c:idx val="1"/>
          <c:order val="1"/>
          <c:tx>
            <c:strRef>
              <c:f>'Global Hours'!$C$1</c:f>
              <c:strCache>
                <c:ptCount val="1"/>
                <c:pt idx="0">
                  <c:v>Programming (UI)</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Hours'!$C$8</c:f>
              <c:numCache>
                <c:formatCode>General</c:formatCode>
                <c:ptCount val="1"/>
                <c:pt idx="0">
                  <c:v>171</c:v>
                </c:pt>
              </c:numCache>
            </c:numRef>
          </c:val>
          <c:extLst>
            <c:ext xmlns:c16="http://schemas.microsoft.com/office/drawing/2014/chart" uri="{C3380CC4-5D6E-409C-BE32-E72D297353CC}">
              <c16:uniqueId val="{00000001-47DF-42D7-ADD2-4C3D2F648C5A}"/>
            </c:ext>
          </c:extLst>
        </c:ser>
        <c:ser>
          <c:idx val="2"/>
          <c:order val="2"/>
          <c:tx>
            <c:strRef>
              <c:f>'Global Hours'!$D$1</c:f>
              <c:strCache>
                <c:ptCount val="1"/>
                <c:pt idx="0">
                  <c:v>Data Processing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Hours'!$D$8</c:f>
              <c:numCache>
                <c:formatCode>General</c:formatCode>
                <c:ptCount val="1"/>
                <c:pt idx="0">
                  <c:v>186</c:v>
                </c:pt>
              </c:numCache>
            </c:numRef>
          </c:val>
          <c:extLst>
            <c:ext xmlns:c16="http://schemas.microsoft.com/office/drawing/2014/chart" uri="{C3380CC4-5D6E-409C-BE32-E72D297353CC}">
              <c16:uniqueId val="{00000002-47DF-42D7-ADD2-4C3D2F648C5A}"/>
            </c:ext>
          </c:extLst>
        </c:ser>
        <c:ser>
          <c:idx val="3"/>
          <c:order val="3"/>
          <c:tx>
            <c:strRef>
              <c:f>'Global Hours'!$E$1</c:f>
              <c:strCache>
                <c:ptCount val="1"/>
                <c:pt idx="0">
                  <c:v>Project Management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Hours'!$E$8</c:f>
              <c:numCache>
                <c:formatCode>General</c:formatCode>
                <c:ptCount val="1"/>
                <c:pt idx="0">
                  <c:v>123</c:v>
                </c:pt>
              </c:numCache>
            </c:numRef>
          </c:val>
          <c:extLst>
            <c:ext xmlns:c16="http://schemas.microsoft.com/office/drawing/2014/chart" uri="{C3380CC4-5D6E-409C-BE32-E72D297353CC}">
              <c16:uniqueId val="{00000003-47DF-42D7-ADD2-4C3D2F648C5A}"/>
            </c:ext>
          </c:extLst>
        </c:ser>
        <c:dLbls>
          <c:dLblPos val="outEnd"/>
          <c:showLegendKey val="0"/>
          <c:showVal val="1"/>
          <c:showCatName val="0"/>
          <c:showSerName val="0"/>
          <c:showPercent val="0"/>
          <c:showBubbleSize val="0"/>
        </c:dLbls>
        <c:gapWidth val="219"/>
        <c:overlap val="-27"/>
        <c:axId val="632939296"/>
        <c:axId val="632941264"/>
      </c:barChart>
      <c:catAx>
        <c:axId val="632939296"/>
        <c:scaling>
          <c:orientation val="minMax"/>
        </c:scaling>
        <c:delete val="1"/>
        <c:axPos val="b"/>
        <c:majorTickMark val="out"/>
        <c:minorTickMark val="none"/>
        <c:tickLblPos val="nextTo"/>
        <c:crossAx val="632941264"/>
        <c:crosses val="autoZero"/>
        <c:auto val="1"/>
        <c:lblAlgn val="ctr"/>
        <c:lblOffset val="100"/>
        <c:noMultiLvlLbl val="0"/>
      </c:catAx>
      <c:valAx>
        <c:axId val="632941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32939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D57D40-C6E8-4D76-92FD-3241D282DAF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SG"/>
        </a:p>
      </dgm:t>
    </dgm:pt>
    <dgm:pt modelId="{A3B40058-5B39-4681-84AD-9352558D638A}">
      <dgm:prSet phldrT="[Text]" custT="1"/>
      <dgm:spPr/>
      <dgm:t>
        <a:bodyPr/>
        <a:lstStyle/>
        <a:p>
          <a:r>
            <a:rPr lang="en-SG" sz="2000"/>
            <a:t>T1</a:t>
          </a:r>
        </a:p>
      </dgm:t>
    </dgm:pt>
    <dgm:pt modelId="{166A456E-60E2-4FB8-B99C-83DAD5180B6F}" type="parTrans" cxnId="{B3425E6A-88CC-4A6C-819F-DDBCFFAB4F0F}">
      <dgm:prSet/>
      <dgm:spPr/>
      <dgm:t>
        <a:bodyPr/>
        <a:lstStyle/>
        <a:p>
          <a:endParaRPr lang="en-SG"/>
        </a:p>
      </dgm:t>
    </dgm:pt>
    <dgm:pt modelId="{89C019DD-E4DB-44F7-9729-349187648D69}" type="sibTrans" cxnId="{B3425E6A-88CC-4A6C-819F-DDBCFFAB4F0F}">
      <dgm:prSet/>
      <dgm:spPr/>
      <dgm:t>
        <a:bodyPr/>
        <a:lstStyle/>
        <a:p>
          <a:endParaRPr lang="en-SG"/>
        </a:p>
      </dgm:t>
    </dgm:pt>
    <dgm:pt modelId="{EEE6FAD3-DDDD-46FA-8A49-4DEB53F8050D}">
      <dgm:prSet phldrT="[Text]" custT="1"/>
      <dgm:spPr/>
      <dgm:t>
        <a:bodyPr/>
        <a:lstStyle/>
        <a:p>
          <a:r>
            <a:rPr lang="en-SG" sz="2000"/>
            <a:t>T1a</a:t>
          </a:r>
        </a:p>
      </dgm:t>
    </dgm:pt>
    <dgm:pt modelId="{B3581F89-3796-4039-A89C-467BD09D7A98}" type="parTrans" cxnId="{0DCC76E0-DA15-42A5-8470-C6011DC44B3C}">
      <dgm:prSet/>
      <dgm:spPr/>
      <dgm:t>
        <a:bodyPr/>
        <a:lstStyle/>
        <a:p>
          <a:endParaRPr lang="en-SG"/>
        </a:p>
      </dgm:t>
    </dgm:pt>
    <dgm:pt modelId="{18C6F832-3259-4282-AC56-F17F9BEC59EA}" type="sibTrans" cxnId="{0DCC76E0-DA15-42A5-8470-C6011DC44B3C}">
      <dgm:prSet/>
      <dgm:spPr/>
      <dgm:t>
        <a:bodyPr/>
        <a:lstStyle/>
        <a:p>
          <a:endParaRPr lang="en-SG"/>
        </a:p>
      </dgm:t>
    </dgm:pt>
    <dgm:pt modelId="{F23DC2A5-D398-4848-8A1F-CCC42399A6B7}">
      <dgm:prSet phldrT="[Text]" custT="1"/>
      <dgm:spPr/>
      <dgm:t>
        <a:bodyPr/>
        <a:lstStyle/>
        <a:p>
          <a:r>
            <a:rPr lang="en-SG" sz="2000"/>
            <a:t>1</a:t>
          </a:r>
        </a:p>
      </dgm:t>
    </dgm:pt>
    <dgm:pt modelId="{C649E583-3AD2-43C9-ADDB-47EE8F7A4F3E}" type="parTrans" cxnId="{866A3484-4CB4-479B-A863-8BFBADD02563}">
      <dgm:prSet/>
      <dgm:spPr/>
      <dgm:t>
        <a:bodyPr/>
        <a:lstStyle/>
        <a:p>
          <a:endParaRPr lang="en-SG"/>
        </a:p>
      </dgm:t>
    </dgm:pt>
    <dgm:pt modelId="{055A5FFB-4BB0-4953-9606-7BB7B95114D8}" type="sibTrans" cxnId="{866A3484-4CB4-479B-A863-8BFBADD02563}">
      <dgm:prSet/>
      <dgm:spPr/>
      <dgm:t>
        <a:bodyPr/>
        <a:lstStyle/>
        <a:p>
          <a:endParaRPr lang="en-SG"/>
        </a:p>
      </dgm:t>
    </dgm:pt>
    <dgm:pt modelId="{3A60FB39-EC43-4024-B894-0165B3308B08}">
      <dgm:prSet phldrT="[Text]" custT="1"/>
      <dgm:spPr/>
      <dgm:t>
        <a:bodyPr/>
        <a:lstStyle/>
        <a:p>
          <a:r>
            <a:rPr lang="en-SG" sz="2000"/>
            <a:t>5</a:t>
          </a:r>
        </a:p>
      </dgm:t>
    </dgm:pt>
    <dgm:pt modelId="{69DB9845-3CAB-4814-BE4D-49B2B3520F99}" type="parTrans" cxnId="{D6076670-2443-4B30-9790-B85BB21FB9CB}">
      <dgm:prSet/>
      <dgm:spPr/>
      <dgm:t>
        <a:bodyPr/>
        <a:lstStyle/>
        <a:p>
          <a:endParaRPr lang="en-SG"/>
        </a:p>
      </dgm:t>
    </dgm:pt>
    <dgm:pt modelId="{D906C94E-0271-47C1-BFB2-73E353BEF720}" type="sibTrans" cxnId="{D6076670-2443-4B30-9790-B85BB21FB9CB}">
      <dgm:prSet/>
      <dgm:spPr/>
      <dgm:t>
        <a:bodyPr/>
        <a:lstStyle/>
        <a:p>
          <a:endParaRPr lang="en-SG"/>
        </a:p>
      </dgm:t>
    </dgm:pt>
    <dgm:pt modelId="{42949D44-841A-4057-982F-CD697A1BF77F}">
      <dgm:prSet phldrT="[Text]" custT="1"/>
      <dgm:spPr/>
      <dgm:t>
        <a:bodyPr/>
        <a:lstStyle/>
        <a:p>
          <a:r>
            <a:rPr lang="en-SG" sz="2000"/>
            <a:t>T1b</a:t>
          </a:r>
        </a:p>
      </dgm:t>
    </dgm:pt>
    <dgm:pt modelId="{73FEDAF2-6B5D-4534-ABC7-68EC25B9741B}" type="parTrans" cxnId="{7ADD9702-6163-40E2-A163-BAE077553A07}">
      <dgm:prSet/>
      <dgm:spPr/>
      <dgm:t>
        <a:bodyPr/>
        <a:lstStyle/>
        <a:p>
          <a:endParaRPr lang="en-SG"/>
        </a:p>
      </dgm:t>
    </dgm:pt>
    <dgm:pt modelId="{6B54B160-13FB-4011-8B14-E76B03FD69B4}" type="sibTrans" cxnId="{7ADD9702-6163-40E2-A163-BAE077553A07}">
      <dgm:prSet/>
      <dgm:spPr/>
      <dgm:t>
        <a:bodyPr/>
        <a:lstStyle/>
        <a:p>
          <a:endParaRPr lang="en-SG"/>
        </a:p>
      </dgm:t>
    </dgm:pt>
    <dgm:pt modelId="{5CB10F96-4CA9-44C0-AEE1-82F261165912}">
      <dgm:prSet phldrT="[Text]" custT="1"/>
      <dgm:spPr/>
      <dgm:t>
        <a:bodyPr/>
        <a:lstStyle/>
        <a:p>
          <a:r>
            <a:rPr lang="en-SG" sz="2000"/>
            <a:t>6</a:t>
          </a:r>
        </a:p>
      </dgm:t>
    </dgm:pt>
    <dgm:pt modelId="{AA72E383-0ED8-4BF0-9C38-898CD8B73AF0}" type="parTrans" cxnId="{CD512304-2945-4513-8448-A824914FDA1B}">
      <dgm:prSet/>
      <dgm:spPr/>
      <dgm:t>
        <a:bodyPr/>
        <a:lstStyle/>
        <a:p>
          <a:endParaRPr lang="en-SG"/>
        </a:p>
      </dgm:t>
    </dgm:pt>
    <dgm:pt modelId="{370FAF5C-D9AA-4B98-ABA7-B5E35ECE652C}" type="sibTrans" cxnId="{CD512304-2945-4513-8448-A824914FDA1B}">
      <dgm:prSet/>
      <dgm:spPr/>
      <dgm:t>
        <a:bodyPr/>
        <a:lstStyle/>
        <a:p>
          <a:endParaRPr lang="en-SG"/>
        </a:p>
      </dgm:t>
    </dgm:pt>
    <dgm:pt modelId="{D64CCBE4-A6BD-4D02-808B-62689E542B33}">
      <dgm:prSet phldrT="[Text]" custT="1"/>
      <dgm:spPr/>
      <dgm:t>
        <a:bodyPr/>
        <a:lstStyle/>
        <a:p>
          <a:r>
            <a:rPr lang="en-SG" sz="2400"/>
            <a:t>T Staging (Lower)</a:t>
          </a:r>
        </a:p>
      </dgm:t>
    </dgm:pt>
    <dgm:pt modelId="{F2320324-5BFE-4459-A8E7-5B2C48A4A78E}" type="parTrans" cxnId="{871B0741-7D5F-4D18-9FC5-0F1E7900D565}">
      <dgm:prSet/>
      <dgm:spPr/>
      <dgm:t>
        <a:bodyPr/>
        <a:lstStyle/>
        <a:p>
          <a:endParaRPr lang="en-SG"/>
        </a:p>
      </dgm:t>
    </dgm:pt>
    <dgm:pt modelId="{CA17CD84-0CEF-47CE-B448-DA5F9064C942}" type="sibTrans" cxnId="{871B0741-7D5F-4D18-9FC5-0F1E7900D565}">
      <dgm:prSet/>
      <dgm:spPr/>
      <dgm:t>
        <a:bodyPr/>
        <a:lstStyle/>
        <a:p>
          <a:endParaRPr lang="en-SG"/>
        </a:p>
      </dgm:t>
    </dgm:pt>
    <dgm:pt modelId="{96505FDB-0C62-4272-A741-E8F1BA01869D}">
      <dgm:prSet phldrT="[Text]" custT="1"/>
      <dgm:spPr/>
      <dgm:t>
        <a:bodyPr/>
        <a:lstStyle/>
        <a:p>
          <a:r>
            <a:rPr lang="en-SG" sz="2600"/>
            <a:t>T </a:t>
          </a:r>
          <a:r>
            <a:rPr lang="en-SG" sz="2400"/>
            <a:t>Staging (Upper)</a:t>
          </a:r>
          <a:endParaRPr lang="en-SG" sz="2600"/>
        </a:p>
      </dgm:t>
    </dgm:pt>
    <dgm:pt modelId="{70A4DC20-9F38-4229-81A8-B679F2492445}" type="parTrans" cxnId="{7A30238D-F622-414D-880F-5CE7B6749F71}">
      <dgm:prSet/>
      <dgm:spPr/>
      <dgm:t>
        <a:bodyPr/>
        <a:lstStyle/>
        <a:p>
          <a:endParaRPr lang="en-SG"/>
        </a:p>
      </dgm:t>
    </dgm:pt>
    <dgm:pt modelId="{1A635A4F-E66A-4BFB-82D7-D4B628B96AE2}" type="sibTrans" cxnId="{7A30238D-F622-414D-880F-5CE7B6749F71}">
      <dgm:prSet/>
      <dgm:spPr/>
      <dgm:t>
        <a:bodyPr/>
        <a:lstStyle/>
        <a:p>
          <a:endParaRPr lang="en-SG"/>
        </a:p>
      </dgm:t>
    </dgm:pt>
    <dgm:pt modelId="{D8AF391A-D797-497E-BD16-6BDFE3BD2A9A}">
      <dgm:prSet phldrT="[Text]" custT="1"/>
      <dgm:spPr/>
      <dgm:t>
        <a:bodyPr/>
        <a:lstStyle/>
        <a:p>
          <a:r>
            <a:rPr lang="en-SG" sz="2400"/>
            <a:t>Tumour Size (mm)</a:t>
          </a:r>
        </a:p>
      </dgm:t>
    </dgm:pt>
    <dgm:pt modelId="{19FDD075-355D-4831-B922-D6183ADBEB1B}" type="parTrans" cxnId="{C81023C5-35FD-42FC-B599-84BB20126734}">
      <dgm:prSet/>
      <dgm:spPr/>
      <dgm:t>
        <a:bodyPr/>
        <a:lstStyle/>
        <a:p>
          <a:endParaRPr lang="en-SG"/>
        </a:p>
      </dgm:t>
    </dgm:pt>
    <dgm:pt modelId="{A40E704A-9B5C-47E5-9AE6-01FA47682393}" type="sibTrans" cxnId="{C81023C5-35FD-42FC-B599-84BB20126734}">
      <dgm:prSet/>
      <dgm:spPr/>
      <dgm:t>
        <a:bodyPr/>
        <a:lstStyle/>
        <a:p>
          <a:endParaRPr lang="en-SG"/>
        </a:p>
      </dgm:t>
    </dgm:pt>
    <dgm:pt modelId="{933DD422-AC07-48D6-B802-52E6B25A67C8}" type="pres">
      <dgm:prSet presAssocID="{AFD57D40-C6E8-4D76-92FD-3241D282DAF5}" presName="mainComposite" presStyleCnt="0">
        <dgm:presLayoutVars>
          <dgm:chPref val="1"/>
          <dgm:dir val="rev"/>
          <dgm:animOne val="branch"/>
          <dgm:animLvl val="lvl"/>
          <dgm:resizeHandles val="exact"/>
        </dgm:presLayoutVars>
      </dgm:prSet>
      <dgm:spPr/>
    </dgm:pt>
    <dgm:pt modelId="{BBD86FFF-2EFE-40FD-8771-AC1C937FE116}" type="pres">
      <dgm:prSet presAssocID="{AFD57D40-C6E8-4D76-92FD-3241D282DAF5}" presName="hierFlow" presStyleCnt="0"/>
      <dgm:spPr/>
    </dgm:pt>
    <dgm:pt modelId="{1E4D21B3-F7AA-4510-B47F-B760B2571A2F}" type="pres">
      <dgm:prSet presAssocID="{AFD57D40-C6E8-4D76-92FD-3241D282DAF5}" presName="firstBuf" presStyleCnt="0"/>
      <dgm:spPr/>
    </dgm:pt>
    <dgm:pt modelId="{7371B83B-8CD6-452B-BDF0-DD5BAE54087E}" type="pres">
      <dgm:prSet presAssocID="{AFD57D40-C6E8-4D76-92FD-3241D282DAF5}" presName="hierChild1" presStyleCnt="0">
        <dgm:presLayoutVars>
          <dgm:chPref val="1"/>
          <dgm:animOne val="branch"/>
          <dgm:animLvl val="lvl"/>
        </dgm:presLayoutVars>
      </dgm:prSet>
      <dgm:spPr/>
    </dgm:pt>
    <dgm:pt modelId="{4B14AF24-DA2B-4432-B8C5-D1C9BD7BB667}" type="pres">
      <dgm:prSet presAssocID="{A3B40058-5B39-4681-84AD-9352558D638A}" presName="Name17" presStyleCnt="0"/>
      <dgm:spPr/>
    </dgm:pt>
    <dgm:pt modelId="{D5973DC1-0BE3-4B89-85AB-D77215039AF9}" type="pres">
      <dgm:prSet presAssocID="{A3B40058-5B39-4681-84AD-9352558D638A}" presName="level1Shape" presStyleLbl="node0" presStyleIdx="0" presStyleCnt="1">
        <dgm:presLayoutVars>
          <dgm:chPref val="3"/>
        </dgm:presLayoutVars>
      </dgm:prSet>
      <dgm:spPr/>
    </dgm:pt>
    <dgm:pt modelId="{03B0DCEB-86FA-4C76-9581-312A227789CB}" type="pres">
      <dgm:prSet presAssocID="{A3B40058-5B39-4681-84AD-9352558D638A}" presName="hierChild2" presStyleCnt="0"/>
      <dgm:spPr/>
    </dgm:pt>
    <dgm:pt modelId="{BBE8E89D-1590-4741-A4F8-FBFDF4A35B61}" type="pres">
      <dgm:prSet presAssocID="{B3581F89-3796-4039-A89C-467BD09D7A98}" presName="Name25" presStyleLbl="parChTrans1D2" presStyleIdx="0" presStyleCnt="2"/>
      <dgm:spPr/>
    </dgm:pt>
    <dgm:pt modelId="{88F5D06E-913C-43D3-9738-E1913D36FB34}" type="pres">
      <dgm:prSet presAssocID="{B3581F89-3796-4039-A89C-467BD09D7A98}" presName="connTx" presStyleLbl="parChTrans1D2" presStyleIdx="0" presStyleCnt="2"/>
      <dgm:spPr/>
    </dgm:pt>
    <dgm:pt modelId="{0C34C0B1-B710-4034-94EB-FA5B531ED451}" type="pres">
      <dgm:prSet presAssocID="{EEE6FAD3-DDDD-46FA-8A49-4DEB53F8050D}" presName="Name30" presStyleCnt="0"/>
      <dgm:spPr/>
    </dgm:pt>
    <dgm:pt modelId="{17999E31-A4B4-4620-A5A8-D138EFB6F3AB}" type="pres">
      <dgm:prSet presAssocID="{EEE6FAD3-DDDD-46FA-8A49-4DEB53F8050D}" presName="level2Shape" presStyleLbl="node2" presStyleIdx="0" presStyleCnt="2"/>
      <dgm:spPr/>
    </dgm:pt>
    <dgm:pt modelId="{4ACC9034-52B2-4EC8-AE14-2875922589F2}" type="pres">
      <dgm:prSet presAssocID="{EEE6FAD3-DDDD-46FA-8A49-4DEB53F8050D}" presName="hierChild3" presStyleCnt="0"/>
      <dgm:spPr/>
    </dgm:pt>
    <dgm:pt modelId="{855B73BF-EFE9-48EB-9997-1DC91EBB17E1}" type="pres">
      <dgm:prSet presAssocID="{C649E583-3AD2-43C9-ADDB-47EE8F7A4F3E}" presName="Name25" presStyleLbl="parChTrans1D3" presStyleIdx="0" presStyleCnt="3"/>
      <dgm:spPr/>
    </dgm:pt>
    <dgm:pt modelId="{56EFEF1D-7192-44BC-84AE-1FEE34CEFA8E}" type="pres">
      <dgm:prSet presAssocID="{C649E583-3AD2-43C9-ADDB-47EE8F7A4F3E}" presName="connTx" presStyleLbl="parChTrans1D3" presStyleIdx="0" presStyleCnt="3"/>
      <dgm:spPr/>
    </dgm:pt>
    <dgm:pt modelId="{C18EEE29-A7DB-4E35-91F2-159179C1AEBF}" type="pres">
      <dgm:prSet presAssocID="{F23DC2A5-D398-4848-8A1F-CCC42399A6B7}" presName="Name30" presStyleCnt="0"/>
      <dgm:spPr/>
    </dgm:pt>
    <dgm:pt modelId="{BC37F8B8-D5DD-4DD9-9D0A-9626DF0DA7BD}" type="pres">
      <dgm:prSet presAssocID="{F23DC2A5-D398-4848-8A1F-CCC42399A6B7}" presName="level2Shape" presStyleLbl="node3" presStyleIdx="0" presStyleCnt="3"/>
      <dgm:spPr/>
    </dgm:pt>
    <dgm:pt modelId="{DFDBAE37-D55C-44E8-8354-87A8468E3B37}" type="pres">
      <dgm:prSet presAssocID="{F23DC2A5-D398-4848-8A1F-CCC42399A6B7}" presName="hierChild3" presStyleCnt="0"/>
      <dgm:spPr/>
    </dgm:pt>
    <dgm:pt modelId="{3D165FD6-240D-485B-8286-69F4FC7604D0}" type="pres">
      <dgm:prSet presAssocID="{69DB9845-3CAB-4814-BE4D-49B2B3520F99}" presName="Name25" presStyleLbl="parChTrans1D3" presStyleIdx="1" presStyleCnt="3"/>
      <dgm:spPr/>
    </dgm:pt>
    <dgm:pt modelId="{8FE48672-3B83-4C43-BF88-DE59F7787F20}" type="pres">
      <dgm:prSet presAssocID="{69DB9845-3CAB-4814-BE4D-49B2B3520F99}" presName="connTx" presStyleLbl="parChTrans1D3" presStyleIdx="1" presStyleCnt="3"/>
      <dgm:spPr/>
    </dgm:pt>
    <dgm:pt modelId="{98E3F0BE-CA21-4959-8264-AF854CDE5367}" type="pres">
      <dgm:prSet presAssocID="{3A60FB39-EC43-4024-B894-0165B3308B08}" presName="Name30" presStyleCnt="0"/>
      <dgm:spPr/>
    </dgm:pt>
    <dgm:pt modelId="{8234C4FC-AEE3-471C-93F6-89C617825CB9}" type="pres">
      <dgm:prSet presAssocID="{3A60FB39-EC43-4024-B894-0165B3308B08}" presName="level2Shape" presStyleLbl="node3" presStyleIdx="1" presStyleCnt="3"/>
      <dgm:spPr/>
    </dgm:pt>
    <dgm:pt modelId="{AE0DACDC-208B-4106-9A75-19813B72705B}" type="pres">
      <dgm:prSet presAssocID="{3A60FB39-EC43-4024-B894-0165B3308B08}" presName="hierChild3" presStyleCnt="0"/>
      <dgm:spPr/>
    </dgm:pt>
    <dgm:pt modelId="{ABEDC493-95A0-44FF-91A5-CF9F5CFFCB8B}" type="pres">
      <dgm:prSet presAssocID="{73FEDAF2-6B5D-4534-ABC7-68EC25B9741B}" presName="Name25" presStyleLbl="parChTrans1D2" presStyleIdx="1" presStyleCnt="2"/>
      <dgm:spPr/>
    </dgm:pt>
    <dgm:pt modelId="{B93449F1-C4B4-4D5E-A5B3-75876EDC22CF}" type="pres">
      <dgm:prSet presAssocID="{73FEDAF2-6B5D-4534-ABC7-68EC25B9741B}" presName="connTx" presStyleLbl="parChTrans1D2" presStyleIdx="1" presStyleCnt="2"/>
      <dgm:spPr/>
    </dgm:pt>
    <dgm:pt modelId="{04C9B72A-2CF1-417E-8169-3118E436C843}" type="pres">
      <dgm:prSet presAssocID="{42949D44-841A-4057-982F-CD697A1BF77F}" presName="Name30" presStyleCnt="0"/>
      <dgm:spPr/>
    </dgm:pt>
    <dgm:pt modelId="{36FE6CDB-A9A4-497B-B3FA-715DDB2606CF}" type="pres">
      <dgm:prSet presAssocID="{42949D44-841A-4057-982F-CD697A1BF77F}" presName="level2Shape" presStyleLbl="node2" presStyleIdx="1" presStyleCnt="2"/>
      <dgm:spPr/>
    </dgm:pt>
    <dgm:pt modelId="{85777D14-1C6B-4EC2-9816-2938A0CB2921}" type="pres">
      <dgm:prSet presAssocID="{42949D44-841A-4057-982F-CD697A1BF77F}" presName="hierChild3" presStyleCnt="0"/>
      <dgm:spPr/>
    </dgm:pt>
    <dgm:pt modelId="{A4E4C1F4-1AE1-41B0-A631-A65A5CDA09DD}" type="pres">
      <dgm:prSet presAssocID="{AA72E383-0ED8-4BF0-9C38-898CD8B73AF0}" presName="Name25" presStyleLbl="parChTrans1D3" presStyleIdx="2" presStyleCnt="3"/>
      <dgm:spPr/>
    </dgm:pt>
    <dgm:pt modelId="{9C711DAD-E322-4263-8AB4-3DC7D4D09FC7}" type="pres">
      <dgm:prSet presAssocID="{AA72E383-0ED8-4BF0-9C38-898CD8B73AF0}" presName="connTx" presStyleLbl="parChTrans1D3" presStyleIdx="2" presStyleCnt="3"/>
      <dgm:spPr/>
    </dgm:pt>
    <dgm:pt modelId="{02D98F42-60BA-458C-A6DF-25384922DF81}" type="pres">
      <dgm:prSet presAssocID="{5CB10F96-4CA9-44C0-AEE1-82F261165912}" presName="Name30" presStyleCnt="0"/>
      <dgm:spPr/>
    </dgm:pt>
    <dgm:pt modelId="{5105DAC6-F4F7-420E-B27D-7D2B3FFC1542}" type="pres">
      <dgm:prSet presAssocID="{5CB10F96-4CA9-44C0-AEE1-82F261165912}" presName="level2Shape" presStyleLbl="node3" presStyleIdx="2" presStyleCnt="3"/>
      <dgm:spPr/>
    </dgm:pt>
    <dgm:pt modelId="{0D55C6B3-81D5-41A0-85CA-68DD2A3B1A39}" type="pres">
      <dgm:prSet presAssocID="{5CB10F96-4CA9-44C0-AEE1-82F261165912}" presName="hierChild3" presStyleCnt="0"/>
      <dgm:spPr/>
    </dgm:pt>
    <dgm:pt modelId="{39353F72-BF13-48E1-B852-FF80AC1CEC22}" type="pres">
      <dgm:prSet presAssocID="{AFD57D40-C6E8-4D76-92FD-3241D282DAF5}" presName="bgShapesFlow" presStyleCnt="0"/>
      <dgm:spPr/>
    </dgm:pt>
    <dgm:pt modelId="{19AF5B5B-2B6D-44BE-8A10-B912D55AF27D}" type="pres">
      <dgm:prSet presAssocID="{D64CCBE4-A6BD-4D02-808B-62689E542B33}" presName="rectComp" presStyleCnt="0"/>
      <dgm:spPr/>
    </dgm:pt>
    <dgm:pt modelId="{0B162EAE-3FF1-4784-9664-5FA06EC853A1}" type="pres">
      <dgm:prSet presAssocID="{D64CCBE4-A6BD-4D02-808B-62689E542B33}" presName="bgRect" presStyleLbl="bgShp" presStyleIdx="0" presStyleCnt="3" custLinFactNeighborX="-1993" custLinFactNeighborY="1051"/>
      <dgm:spPr/>
    </dgm:pt>
    <dgm:pt modelId="{A51D44AE-2CD1-4B8E-8417-69B07D308CBE}" type="pres">
      <dgm:prSet presAssocID="{D64CCBE4-A6BD-4D02-808B-62689E542B33}" presName="bgRectTx" presStyleLbl="bgShp" presStyleIdx="0" presStyleCnt="3">
        <dgm:presLayoutVars>
          <dgm:bulletEnabled val="1"/>
        </dgm:presLayoutVars>
      </dgm:prSet>
      <dgm:spPr/>
    </dgm:pt>
    <dgm:pt modelId="{47A3EDE5-CB51-4CD6-B168-0AB08938D911}" type="pres">
      <dgm:prSet presAssocID="{D64CCBE4-A6BD-4D02-808B-62689E542B33}" presName="spComp" presStyleCnt="0"/>
      <dgm:spPr/>
    </dgm:pt>
    <dgm:pt modelId="{14A71F18-1BF3-4D6A-A135-164F0045C8F5}" type="pres">
      <dgm:prSet presAssocID="{D64CCBE4-A6BD-4D02-808B-62689E542B33}" presName="hSp" presStyleCnt="0"/>
      <dgm:spPr/>
    </dgm:pt>
    <dgm:pt modelId="{12BCA1EA-3DAD-47FA-843F-9DB629729A3D}" type="pres">
      <dgm:prSet presAssocID="{96505FDB-0C62-4272-A741-E8F1BA01869D}" presName="rectComp" presStyleCnt="0"/>
      <dgm:spPr/>
    </dgm:pt>
    <dgm:pt modelId="{03046328-153B-4360-951D-7827A8AFE9C4}" type="pres">
      <dgm:prSet presAssocID="{96505FDB-0C62-4272-A741-E8F1BA01869D}" presName="bgRect" presStyleLbl="bgShp" presStyleIdx="1" presStyleCnt="3"/>
      <dgm:spPr/>
    </dgm:pt>
    <dgm:pt modelId="{78B04664-82E5-452B-8FF5-608589A99EC4}" type="pres">
      <dgm:prSet presAssocID="{96505FDB-0C62-4272-A741-E8F1BA01869D}" presName="bgRectTx" presStyleLbl="bgShp" presStyleIdx="1" presStyleCnt="3">
        <dgm:presLayoutVars>
          <dgm:bulletEnabled val="1"/>
        </dgm:presLayoutVars>
      </dgm:prSet>
      <dgm:spPr/>
    </dgm:pt>
    <dgm:pt modelId="{A3A92848-A443-4DA0-A33C-9CCEBA9062E7}" type="pres">
      <dgm:prSet presAssocID="{96505FDB-0C62-4272-A741-E8F1BA01869D}" presName="spComp" presStyleCnt="0"/>
      <dgm:spPr/>
    </dgm:pt>
    <dgm:pt modelId="{099DC87A-0218-4BB6-B93C-337D52746F5A}" type="pres">
      <dgm:prSet presAssocID="{96505FDB-0C62-4272-A741-E8F1BA01869D}" presName="hSp" presStyleCnt="0"/>
      <dgm:spPr/>
    </dgm:pt>
    <dgm:pt modelId="{E14B322E-660D-43C6-B34C-06504BE39970}" type="pres">
      <dgm:prSet presAssocID="{D8AF391A-D797-497E-BD16-6BDFE3BD2A9A}" presName="rectComp" presStyleCnt="0"/>
      <dgm:spPr/>
    </dgm:pt>
    <dgm:pt modelId="{81922183-FAF6-498D-BB7D-F081EB79336E}" type="pres">
      <dgm:prSet presAssocID="{D8AF391A-D797-497E-BD16-6BDFE3BD2A9A}" presName="bgRect" presStyleLbl="bgShp" presStyleIdx="2" presStyleCnt="3"/>
      <dgm:spPr/>
    </dgm:pt>
    <dgm:pt modelId="{470BA40E-474F-4F51-9749-60347CDE1DA1}" type="pres">
      <dgm:prSet presAssocID="{D8AF391A-D797-497E-BD16-6BDFE3BD2A9A}" presName="bgRectTx" presStyleLbl="bgShp" presStyleIdx="2" presStyleCnt="3">
        <dgm:presLayoutVars>
          <dgm:bulletEnabled val="1"/>
        </dgm:presLayoutVars>
      </dgm:prSet>
      <dgm:spPr/>
    </dgm:pt>
  </dgm:ptLst>
  <dgm:cxnLst>
    <dgm:cxn modelId="{B4129F01-1175-4396-803F-06E2549E59CB}" type="presOf" srcId="{73FEDAF2-6B5D-4534-ABC7-68EC25B9741B}" destId="{B93449F1-C4B4-4D5E-A5B3-75876EDC22CF}" srcOrd="1" destOrd="0" presId="urn:microsoft.com/office/officeart/2005/8/layout/hierarchy5"/>
    <dgm:cxn modelId="{7ADD9702-6163-40E2-A163-BAE077553A07}" srcId="{A3B40058-5B39-4681-84AD-9352558D638A}" destId="{42949D44-841A-4057-982F-CD697A1BF77F}" srcOrd="1" destOrd="0" parTransId="{73FEDAF2-6B5D-4534-ABC7-68EC25B9741B}" sibTransId="{6B54B160-13FB-4011-8B14-E76B03FD69B4}"/>
    <dgm:cxn modelId="{CD512304-2945-4513-8448-A824914FDA1B}" srcId="{42949D44-841A-4057-982F-CD697A1BF77F}" destId="{5CB10F96-4CA9-44C0-AEE1-82F261165912}" srcOrd="0" destOrd="0" parTransId="{AA72E383-0ED8-4BF0-9C38-898CD8B73AF0}" sibTransId="{370FAF5C-D9AA-4B98-ABA7-B5E35ECE652C}"/>
    <dgm:cxn modelId="{9751490D-9F9A-43BC-811E-463B2AF45AB2}" type="presOf" srcId="{C649E583-3AD2-43C9-ADDB-47EE8F7A4F3E}" destId="{56EFEF1D-7192-44BC-84AE-1FEE34CEFA8E}" srcOrd="1" destOrd="0" presId="urn:microsoft.com/office/officeart/2005/8/layout/hierarchy5"/>
    <dgm:cxn modelId="{486BAC17-1453-433A-B93B-CA4E14547261}" type="presOf" srcId="{A3B40058-5B39-4681-84AD-9352558D638A}" destId="{D5973DC1-0BE3-4B89-85AB-D77215039AF9}" srcOrd="0" destOrd="0" presId="urn:microsoft.com/office/officeart/2005/8/layout/hierarchy5"/>
    <dgm:cxn modelId="{E0B04F28-F0C5-491C-B4B7-6BB8860600B7}" type="presOf" srcId="{B3581F89-3796-4039-A89C-467BD09D7A98}" destId="{88F5D06E-913C-43D3-9738-E1913D36FB34}" srcOrd="1" destOrd="0" presId="urn:microsoft.com/office/officeart/2005/8/layout/hierarchy5"/>
    <dgm:cxn modelId="{8177403B-5BF2-43EB-8953-1693E875D36D}" type="presOf" srcId="{D64CCBE4-A6BD-4D02-808B-62689E542B33}" destId="{0B162EAE-3FF1-4784-9664-5FA06EC853A1}" srcOrd="0" destOrd="0" presId="urn:microsoft.com/office/officeart/2005/8/layout/hierarchy5"/>
    <dgm:cxn modelId="{871B0741-7D5F-4D18-9FC5-0F1E7900D565}" srcId="{AFD57D40-C6E8-4D76-92FD-3241D282DAF5}" destId="{D64CCBE4-A6BD-4D02-808B-62689E542B33}" srcOrd="1" destOrd="0" parTransId="{F2320324-5BFE-4459-A8E7-5B2C48A4A78E}" sibTransId="{CA17CD84-0CEF-47CE-B448-DA5F9064C942}"/>
    <dgm:cxn modelId="{C62FFA66-A54A-4B03-A0F3-5DE2FC258C63}" type="presOf" srcId="{AFD57D40-C6E8-4D76-92FD-3241D282DAF5}" destId="{933DD422-AC07-48D6-B802-52E6B25A67C8}" srcOrd="0" destOrd="0" presId="urn:microsoft.com/office/officeart/2005/8/layout/hierarchy5"/>
    <dgm:cxn modelId="{9D457348-F7E6-48B4-B070-AA6788DE4500}" type="presOf" srcId="{69DB9845-3CAB-4814-BE4D-49B2B3520F99}" destId="{3D165FD6-240D-485B-8286-69F4FC7604D0}" srcOrd="0" destOrd="0" presId="urn:microsoft.com/office/officeart/2005/8/layout/hierarchy5"/>
    <dgm:cxn modelId="{B3425E6A-88CC-4A6C-819F-DDBCFFAB4F0F}" srcId="{AFD57D40-C6E8-4D76-92FD-3241D282DAF5}" destId="{A3B40058-5B39-4681-84AD-9352558D638A}" srcOrd="0" destOrd="0" parTransId="{166A456E-60E2-4FB8-B99C-83DAD5180B6F}" sibTransId="{89C019DD-E4DB-44F7-9729-349187648D69}"/>
    <dgm:cxn modelId="{D6076670-2443-4B30-9790-B85BB21FB9CB}" srcId="{EEE6FAD3-DDDD-46FA-8A49-4DEB53F8050D}" destId="{3A60FB39-EC43-4024-B894-0165B3308B08}" srcOrd="1" destOrd="0" parTransId="{69DB9845-3CAB-4814-BE4D-49B2B3520F99}" sibTransId="{D906C94E-0271-47C1-BFB2-73E353BEF720}"/>
    <dgm:cxn modelId="{A1399174-7AC0-4B6E-A424-971DC5426CE2}" type="presOf" srcId="{96505FDB-0C62-4272-A741-E8F1BA01869D}" destId="{78B04664-82E5-452B-8FF5-608589A99EC4}" srcOrd="1" destOrd="0" presId="urn:microsoft.com/office/officeart/2005/8/layout/hierarchy5"/>
    <dgm:cxn modelId="{4649AC55-BC1A-48BB-ADAB-D1B93E8579AD}" type="presOf" srcId="{D64CCBE4-A6BD-4D02-808B-62689E542B33}" destId="{A51D44AE-2CD1-4B8E-8417-69B07D308CBE}" srcOrd="1" destOrd="0" presId="urn:microsoft.com/office/officeart/2005/8/layout/hierarchy5"/>
    <dgm:cxn modelId="{E6298578-4E3A-42B5-B6C2-6A0560E3067F}" type="presOf" srcId="{69DB9845-3CAB-4814-BE4D-49B2B3520F99}" destId="{8FE48672-3B83-4C43-BF88-DE59F7787F20}" srcOrd="1" destOrd="0" presId="urn:microsoft.com/office/officeart/2005/8/layout/hierarchy5"/>
    <dgm:cxn modelId="{1242C459-5048-4365-84FC-C4D96CBCF9B7}" type="presOf" srcId="{B3581F89-3796-4039-A89C-467BD09D7A98}" destId="{BBE8E89D-1590-4741-A4F8-FBFDF4A35B61}" srcOrd="0" destOrd="0" presId="urn:microsoft.com/office/officeart/2005/8/layout/hierarchy5"/>
    <dgm:cxn modelId="{C2B0527E-B4A2-4589-A5B7-796E2F6EEE7C}" type="presOf" srcId="{F23DC2A5-D398-4848-8A1F-CCC42399A6B7}" destId="{BC37F8B8-D5DD-4DD9-9D0A-9626DF0DA7BD}" srcOrd="0" destOrd="0" presId="urn:microsoft.com/office/officeart/2005/8/layout/hierarchy5"/>
    <dgm:cxn modelId="{A8ED4A7F-9040-47A2-AB58-9E58C248E909}" type="presOf" srcId="{D8AF391A-D797-497E-BD16-6BDFE3BD2A9A}" destId="{470BA40E-474F-4F51-9749-60347CDE1DA1}" srcOrd="1" destOrd="0" presId="urn:microsoft.com/office/officeart/2005/8/layout/hierarchy5"/>
    <dgm:cxn modelId="{04FC5383-EE59-432B-90CA-056F796EABD8}" type="presOf" srcId="{42949D44-841A-4057-982F-CD697A1BF77F}" destId="{36FE6CDB-A9A4-497B-B3FA-715DDB2606CF}" srcOrd="0" destOrd="0" presId="urn:microsoft.com/office/officeart/2005/8/layout/hierarchy5"/>
    <dgm:cxn modelId="{866A3484-4CB4-479B-A863-8BFBADD02563}" srcId="{EEE6FAD3-DDDD-46FA-8A49-4DEB53F8050D}" destId="{F23DC2A5-D398-4848-8A1F-CCC42399A6B7}" srcOrd="0" destOrd="0" parTransId="{C649E583-3AD2-43C9-ADDB-47EE8F7A4F3E}" sibTransId="{055A5FFB-4BB0-4953-9606-7BB7B95114D8}"/>
    <dgm:cxn modelId="{7A30238D-F622-414D-880F-5CE7B6749F71}" srcId="{AFD57D40-C6E8-4D76-92FD-3241D282DAF5}" destId="{96505FDB-0C62-4272-A741-E8F1BA01869D}" srcOrd="2" destOrd="0" parTransId="{70A4DC20-9F38-4229-81A8-B679F2492445}" sibTransId="{1A635A4F-E66A-4BFB-82D7-D4B628B96AE2}"/>
    <dgm:cxn modelId="{AE091093-3FC9-4073-892F-C5C071B9E3B6}" type="presOf" srcId="{96505FDB-0C62-4272-A741-E8F1BA01869D}" destId="{03046328-153B-4360-951D-7827A8AFE9C4}" srcOrd="0" destOrd="0" presId="urn:microsoft.com/office/officeart/2005/8/layout/hierarchy5"/>
    <dgm:cxn modelId="{9F177C9E-14C3-4953-84A7-907E1E548BD5}" type="presOf" srcId="{3A60FB39-EC43-4024-B894-0165B3308B08}" destId="{8234C4FC-AEE3-471C-93F6-89C617825CB9}" srcOrd="0" destOrd="0" presId="urn:microsoft.com/office/officeart/2005/8/layout/hierarchy5"/>
    <dgm:cxn modelId="{CED690A2-B9F5-4C16-8332-2A126247FFA7}" type="presOf" srcId="{AA72E383-0ED8-4BF0-9C38-898CD8B73AF0}" destId="{A4E4C1F4-1AE1-41B0-A631-A65A5CDA09DD}" srcOrd="0" destOrd="0" presId="urn:microsoft.com/office/officeart/2005/8/layout/hierarchy5"/>
    <dgm:cxn modelId="{C88B13AC-C026-49CE-BCA8-5B7CCE415CB4}" type="presOf" srcId="{73FEDAF2-6B5D-4534-ABC7-68EC25B9741B}" destId="{ABEDC493-95A0-44FF-91A5-CF9F5CFFCB8B}" srcOrd="0" destOrd="0" presId="urn:microsoft.com/office/officeart/2005/8/layout/hierarchy5"/>
    <dgm:cxn modelId="{1060B2BE-7701-495E-94D6-18879EDAE7E8}" type="presOf" srcId="{C649E583-3AD2-43C9-ADDB-47EE8F7A4F3E}" destId="{855B73BF-EFE9-48EB-9997-1DC91EBB17E1}" srcOrd="0" destOrd="0" presId="urn:microsoft.com/office/officeart/2005/8/layout/hierarchy5"/>
    <dgm:cxn modelId="{C81023C5-35FD-42FC-B599-84BB20126734}" srcId="{AFD57D40-C6E8-4D76-92FD-3241D282DAF5}" destId="{D8AF391A-D797-497E-BD16-6BDFE3BD2A9A}" srcOrd="3" destOrd="0" parTransId="{19FDD075-355D-4831-B922-D6183ADBEB1B}" sibTransId="{A40E704A-9B5C-47E5-9AE6-01FA47682393}"/>
    <dgm:cxn modelId="{8C2D38C8-DAC2-4F63-8158-C17AA3002E64}" type="presOf" srcId="{D8AF391A-D797-497E-BD16-6BDFE3BD2A9A}" destId="{81922183-FAF6-498D-BB7D-F081EB79336E}" srcOrd="0" destOrd="0" presId="urn:microsoft.com/office/officeart/2005/8/layout/hierarchy5"/>
    <dgm:cxn modelId="{0DCC76E0-DA15-42A5-8470-C6011DC44B3C}" srcId="{A3B40058-5B39-4681-84AD-9352558D638A}" destId="{EEE6FAD3-DDDD-46FA-8A49-4DEB53F8050D}" srcOrd="0" destOrd="0" parTransId="{B3581F89-3796-4039-A89C-467BD09D7A98}" sibTransId="{18C6F832-3259-4282-AC56-F17F9BEC59EA}"/>
    <dgm:cxn modelId="{95303BEA-C257-4A8C-8C1F-38B41E3A18A9}" type="presOf" srcId="{EEE6FAD3-DDDD-46FA-8A49-4DEB53F8050D}" destId="{17999E31-A4B4-4620-A5A8-D138EFB6F3AB}" srcOrd="0" destOrd="0" presId="urn:microsoft.com/office/officeart/2005/8/layout/hierarchy5"/>
    <dgm:cxn modelId="{A96BCFF3-0353-48F4-978B-5D689B5F1E97}" type="presOf" srcId="{5CB10F96-4CA9-44C0-AEE1-82F261165912}" destId="{5105DAC6-F4F7-420E-B27D-7D2B3FFC1542}" srcOrd="0" destOrd="0" presId="urn:microsoft.com/office/officeart/2005/8/layout/hierarchy5"/>
    <dgm:cxn modelId="{ACA810F6-F424-4B64-8092-35E30AD35D96}" type="presOf" srcId="{AA72E383-0ED8-4BF0-9C38-898CD8B73AF0}" destId="{9C711DAD-E322-4263-8AB4-3DC7D4D09FC7}" srcOrd="1" destOrd="0" presId="urn:microsoft.com/office/officeart/2005/8/layout/hierarchy5"/>
    <dgm:cxn modelId="{DB4DC7B2-9038-4C8D-B87F-759D1A1FBF45}" type="presParOf" srcId="{933DD422-AC07-48D6-B802-52E6B25A67C8}" destId="{BBD86FFF-2EFE-40FD-8771-AC1C937FE116}" srcOrd="0" destOrd="0" presId="urn:microsoft.com/office/officeart/2005/8/layout/hierarchy5"/>
    <dgm:cxn modelId="{FA80CBC5-45F5-492D-B798-4F18B099F4E8}" type="presParOf" srcId="{BBD86FFF-2EFE-40FD-8771-AC1C937FE116}" destId="{1E4D21B3-F7AA-4510-B47F-B760B2571A2F}" srcOrd="0" destOrd="0" presId="urn:microsoft.com/office/officeart/2005/8/layout/hierarchy5"/>
    <dgm:cxn modelId="{FD4B17A7-5D07-48E0-BECE-E1607AF4DA1E}" type="presParOf" srcId="{BBD86FFF-2EFE-40FD-8771-AC1C937FE116}" destId="{7371B83B-8CD6-452B-BDF0-DD5BAE54087E}" srcOrd="1" destOrd="0" presId="urn:microsoft.com/office/officeart/2005/8/layout/hierarchy5"/>
    <dgm:cxn modelId="{C33A89E2-3B9D-40A0-B014-F37F8EB1A482}" type="presParOf" srcId="{7371B83B-8CD6-452B-BDF0-DD5BAE54087E}" destId="{4B14AF24-DA2B-4432-B8C5-D1C9BD7BB667}" srcOrd="0" destOrd="0" presId="urn:microsoft.com/office/officeart/2005/8/layout/hierarchy5"/>
    <dgm:cxn modelId="{80B9DD49-FB96-4F62-9244-7BB767A23C18}" type="presParOf" srcId="{4B14AF24-DA2B-4432-B8C5-D1C9BD7BB667}" destId="{D5973DC1-0BE3-4B89-85AB-D77215039AF9}" srcOrd="0" destOrd="0" presId="urn:microsoft.com/office/officeart/2005/8/layout/hierarchy5"/>
    <dgm:cxn modelId="{E28AEA11-9B39-4FE2-90C0-D8FA3EE27F6F}" type="presParOf" srcId="{4B14AF24-DA2B-4432-B8C5-D1C9BD7BB667}" destId="{03B0DCEB-86FA-4C76-9581-312A227789CB}" srcOrd="1" destOrd="0" presId="urn:microsoft.com/office/officeart/2005/8/layout/hierarchy5"/>
    <dgm:cxn modelId="{26959F76-59C5-4A38-90D5-07264DAA3B15}" type="presParOf" srcId="{03B0DCEB-86FA-4C76-9581-312A227789CB}" destId="{BBE8E89D-1590-4741-A4F8-FBFDF4A35B61}" srcOrd="0" destOrd="0" presId="urn:microsoft.com/office/officeart/2005/8/layout/hierarchy5"/>
    <dgm:cxn modelId="{74E506D6-CF19-4776-8D5D-BD402C68F02B}" type="presParOf" srcId="{BBE8E89D-1590-4741-A4F8-FBFDF4A35B61}" destId="{88F5D06E-913C-43D3-9738-E1913D36FB34}" srcOrd="0" destOrd="0" presId="urn:microsoft.com/office/officeart/2005/8/layout/hierarchy5"/>
    <dgm:cxn modelId="{1E6ABCF4-77CB-40A9-9EDB-1899ABB82662}" type="presParOf" srcId="{03B0DCEB-86FA-4C76-9581-312A227789CB}" destId="{0C34C0B1-B710-4034-94EB-FA5B531ED451}" srcOrd="1" destOrd="0" presId="urn:microsoft.com/office/officeart/2005/8/layout/hierarchy5"/>
    <dgm:cxn modelId="{181DD7D1-F4AD-4160-A806-66C783BD15DE}" type="presParOf" srcId="{0C34C0B1-B710-4034-94EB-FA5B531ED451}" destId="{17999E31-A4B4-4620-A5A8-D138EFB6F3AB}" srcOrd="0" destOrd="0" presId="urn:microsoft.com/office/officeart/2005/8/layout/hierarchy5"/>
    <dgm:cxn modelId="{72C2CE61-FE5D-44B0-965C-5363A6CC58D0}" type="presParOf" srcId="{0C34C0B1-B710-4034-94EB-FA5B531ED451}" destId="{4ACC9034-52B2-4EC8-AE14-2875922589F2}" srcOrd="1" destOrd="0" presId="urn:microsoft.com/office/officeart/2005/8/layout/hierarchy5"/>
    <dgm:cxn modelId="{75AB47BF-B225-46B4-B0B5-3A65812EB327}" type="presParOf" srcId="{4ACC9034-52B2-4EC8-AE14-2875922589F2}" destId="{855B73BF-EFE9-48EB-9997-1DC91EBB17E1}" srcOrd="0" destOrd="0" presId="urn:microsoft.com/office/officeart/2005/8/layout/hierarchy5"/>
    <dgm:cxn modelId="{7FAA4BC8-5FAB-45EC-BE52-F728809FE785}" type="presParOf" srcId="{855B73BF-EFE9-48EB-9997-1DC91EBB17E1}" destId="{56EFEF1D-7192-44BC-84AE-1FEE34CEFA8E}" srcOrd="0" destOrd="0" presId="urn:microsoft.com/office/officeart/2005/8/layout/hierarchy5"/>
    <dgm:cxn modelId="{2D68375D-2BE5-4457-87AD-3D8B9BD83CF2}" type="presParOf" srcId="{4ACC9034-52B2-4EC8-AE14-2875922589F2}" destId="{C18EEE29-A7DB-4E35-91F2-159179C1AEBF}" srcOrd="1" destOrd="0" presId="urn:microsoft.com/office/officeart/2005/8/layout/hierarchy5"/>
    <dgm:cxn modelId="{DF52304D-5F1D-4FAA-88D7-9D15D9E9AD9D}" type="presParOf" srcId="{C18EEE29-A7DB-4E35-91F2-159179C1AEBF}" destId="{BC37F8B8-D5DD-4DD9-9D0A-9626DF0DA7BD}" srcOrd="0" destOrd="0" presId="urn:microsoft.com/office/officeart/2005/8/layout/hierarchy5"/>
    <dgm:cxn modelId="{04B71031-95A4-4171-8CDF-CAEE298C5B21}" type="presParOf" srcId="{C18EEE29-A7DB-4E35-91F2-159179C1AEBF}" destId="{DFDBAE37-D55C-44E8-8354-87A8468E3B37}" srcOrd="1" destOrd="0" presId="urn:microsoft.com/office/officeart/2005/8/layout/hierarchy5"/>
    <dgm:cxn modelId="{DACDF592-063E-4754-B067-F00CE3B8151D}" type="presParOf" srcId="{4ACC9034-52B2-4EC8-AE14-2875922589F2}" destId="{3D165FD6-240D-485B-8286-69F4FC7604D0}" srcOrd="2" destOrd="0" presId="urn:microsoft.com/office/officeart/2005/8/layout/hierarchy5"/>
    <dgm:cxn modelId="{1068A5E0-8D0D-4A9D-A1FE-164D6C4ED6A6}" type="presParOf" srcId="{3D165FD6-240D-485B-8286-69F4FC7604D0}" destId="{8FE48672-3B83-4C43-BF88-DE59F7787F20}" srcOrd="0" destOrd="0" presId="urn:microsoft.com/office/officeart/2005/8/layout/hierarchy5"/>
    <dgm:cxn modelId="{65DC8F4D-9DCD-4049-9F88-FDBBA72510BC}" type="presParOf" srcId="{4ACC9034-52B2-4EC8-AE14-2875922589F2}" destId="{98E3F0BE-CA21-4959-8264-AF854CDE5367}" srcOrd="3" destOrd="0" presId="urn:microsoft.com/office/officeart/2005/8/layout/hierarchy5"/>
    <dgm:cxn modelId="{B861B34F-344D-4917-BE79-B50489A6F17D}" type="presParOf" srcId="{98E3F0BE-CA21-4959-8264-AF854CDE5367}" destId="{8234C4FC-AEE3-471C-93F6-89C617825CB9}" srcOrd="0" destOrd="0" presId="urn:microsoft.com/office/officeart/2005/8/layout/hierarchy5"/>
    <dgm:cxn modelId="{5D100B36-E4E1-48AE-B0EA-6A96CD32882F}" type="presParOf" srcId="{98E3F0BE-CA21-4959-8264-AF854CDE5367}" destId="{AE0DACDC-208B-4106-9A75-19813B72705B}" srcOrd="1" destOrd="0" presId="urn:microsoft.com/office/officeart/2005/8/layout/hierarchy5"/>
    <dgm:cxn modelId="{4F21B879-7006-4CB3-A636-1A92AF0B6933}" type="presParOf" srcId="{03B0DCEB-86FA-4C76-9581-312A227789CB}" destId="{ABEDC493-95A0-44FF-91A5-CF9F5CFFCB8B}" srcOrd="2" destOrd="0" presId="urn:microsoft.com/office/officeart/2005/8/layout/hierarchy5"/>
    <dgm:cxn modelId="{32E6C0D0-2FCE-4786-A4BD-70877AAFC445}" type="presParOf" srcId="{ABEDC493-95A0-44FF-91A5-CF9F5CFFCB8B}" destId="{B93449F1-C4B4-4D5E-A5B3-75876EDC22CF}" srcOrd="0" destOrd="0" presId="urn:microsoft.com/office/officeart/2005/8/layout/hierarchy5"/>
    <dgm:cxn modelId="{E8AC7796-0D39-4BE9-B5BF-8C417C1C2471}" type="presParOf" srcId="{03B0DCEB-86FA-4C76-9581-312A227789CB}" destId="{04C9B72A-2CF1-417E-8169-3118E436C843}" srcOrd="3" destOrd="0" presId="urn:microsoft.com/office/officeart/2005/8/layout/hierarchy5"/>
    <dgm:cxn modelId="{FD13D97A-65CB-402F-8F4D-71220476C1AA}" type="presParOf" srcId="{04C9B72A-2CF1-417E-8169-3118E436C843}" destId="{36FE6CDB-A9A4-497B-B3FA-715DDB2606CF}" srcOrd="0" destOrd="0" presId="urn:microsoft.com/office/officeart/2005/8/layout/hierarchy5"/>
    <dgm:cxn modelId="{2D63B0E1-16A2-4BE5-914C-1E392EFE5FE7}" type="presParOf" srcId="{04C9B72A-2CF1-417E-8169-3118E436C843}" destId="{85777D14-1C6B-4EC2-9816-2938A0CB2921}" srcOrd="1" destOrd="0" presId="urn:microsoft.com/office/officeart/2005/8/layout/hierarchy5"/>
    <dgm:cxn modelId="{4DE3A00C-32EC-4D29-ACC6-05BAF24FD0AD}" type="presParOf" srcId="{85777D14-1C6B-4EC2-9816-2938A0CB2921}" destId="{A4E4C1F4-1AE1-41B0-A631-A65A5CDA09DD}" srcOrd="0" destOrd="0" presId="urn:microsoft.com/office/officeart/2005/8/layout/hierarchy5"/>
    <dgm:cxn modelId="{CF32EFF4-3B80-47C1-9606-2D276FF4CBFE}" type="presParOf" srcId="{A4E4C1F4-1AE1-41B0-A631-A65A5CDA09DD}" destId="{9C711DAD-E322-4263-8AB4-3DC7D4D09FC7}" srcOrd="0" destOrd="0" presId="urn:microsoft.com/office/officeart/2005/8/layout/hierarchy5"/>
    <dgm:cxn modelId="{854FE822-CA58-46A4-8A6F-908EBD6075D2}" type="presParOf" srcId="{85777D14-1C6B-4EC2-9816-2938A0CB2921}" destId="{02D98F42-60BA-458C-A6DF-25384922DF81}" srcOrd="1" destOrd="0" presId="urn:microsoft.com/office/officeart/2005/8/layout/hierarchy5"/>
    <dgm:cxn modelId="{3254D0D8-F88C-4C2F-849C-BEC6768D302D}" type="presParOf" srcId="{02D98F42-60BA-458C-A6DF-25384922DF81}" destId="{5105DAC6-F4F7-420E-B27D-7D2B3FFC1542}" srcOrd="0" destOrd="0" presId="urn:microsoft.com/office/officeart/2005/8/layout/hierarchy5"/>
    <dgm:cxn modelId="{DE061FBA-A649-48DF-9291-E062BF5AD49D}" type="presParOf" srcId="{02D98F42-60BA-458C-A6DF-25384922DF81}" destId="{0D55C6B3-81D5-41A0-85CA-68DD2A3B1A39}" srcOrd="1" destOrd="0" presId="urn:microsoft.com/office/officeart/2005/8/layout/hierarchy5"/>
    <dgm:cxn modelId="{A812954C-AA2F-4633-8755-FB568B8B590A}" type="presParOf" srcId="{933DD422-AC07-48D6-B802-52E6B25A67C8}" destId="{39353F72-BF13-48E1-B852-FF80AC1CEC22}" srcOrd="1" destOrd="0" presId="urn:microsoft.com/office/officeart/2005/8/layout/hierarchy5"/>
    <dgm:cxn modelId="{B3812B8A-73FB-40BF-AA71-AF892219553E}" type="presParOf" srcId="{39353F72-BF13-48E1-B852-FF80AC1CEC22}" destId="{19AF5B5B-2B6D-44BE-8A10-B912D55AF27D}" srcOrd="0" destOrd="0" presId="urn:microsoft.com/office/officeart/2005/8/layout/hierarchy5"/>
    <dgm:cxn modelId="{2AF06101-6EE5-4E90-AF2B-9487BDEF3582}" type="presParOf" srcId="{19AF5B5B-2B6D-44BE-8A10-B912D55AF27D}" destId="{0B162EAE-3FF1-4784-9664-5FA06EC853A1}" srcOrd="0" destOrd="0" presId="urn:microsoft.com/office/officeart/2005/8/layout/hierarchy5"/>
    <dgm:cxn modelId="{B3BA6655-39F7-4723-807F-0F1869E1E7C7}" type="presParOf" srcId="{19AF5B5B-2B6D-44BE-8A10-B912D55AF27D}" destId="{A51D44AE-2CD1-4B8E-8417-69B07D308CBE}" srcOrd="1" destOrd="0" presId="urn:microsoft.com/office/officeart/2005/8/layout/hierarchy5"/>
    <dgm:cxn modelId="{55EA0C6A-C18F-4C61-93CB-2DEABA6E436A}" type="presParOf" srcId="{39353F72-BF13-48E1-B852-FF80AC1CEC22}" destId="{47A3EDE5-CB51-4CD6-B168-0AB08938D911}" srcOrd="1" destOrd="0" presId="urn:microsoft.com/office/officeart/2005/8/layout/hierarchy5"/>
    <dgm:cxn modelId="{8DC08896-A3BA-4F29-B50B-9015422483BE}" type="presParOf" srcId="{47A3EDE5-CB51-4CD6-B168-0AB08938D911}" destId="{14A71F18-1BF3-4D6A-A135-164F0045C8F5}" srcOrd="0" destOrd="0" presId="urn:microsoft.com/office/officeart/2005/8/layout/hierarchy5"/>
    <dgm:cxn modelId="{B2B376E3-99C4-4218-AA64-72E465B4C9B3}" type="presParOf" srcId="{39353F72-BF13-48E1-B852-FF80AC1CEC22}" destId="{12BCA1EA-3DAD-47FA-843F-9DB629729A3D}" srcOrd="2" destOrd="0" presId="urn:microsoft.com/office/officeart/2005/8/layout/hierarchy5"/>
    <dgm:cxn modelId="{54EA9DE5-740A-4F0D-A803-FF18EF66BCEF}" type="presParOf" srcId="{12BCA1EA-3DAD-47FA-843F-9DB629729A3D}" destId="{03046328-153B-4360-951D-7827A8AFE9C4}" srcOrd="0" destOrd="0" presId="urn:microsoft.com/office/officeart/2005/8/layout/hierarchy5"/>
    <dgm:cxn modelId="{8F4E88E8-602A-47F8-B67E-A0712076E8FF}" type="presParOf" srcId="{12BCA1EA-3DAD-47FA-843F-9DB629729A3D}" destId="{78B04664-82E5-452B-8FF5-608589A99EC4}" srcOrd="1" destOrd="0" presId="urn:microsoft.com/office/officeart/2005/8/layout/hierarchy5"/>
    <dgm:cxn modelId="{61B695C8-D204-4EA7-96CD-2FD9A736ED73}" type="presParOf" srcId="{39353F72-BF13-48E1-B852-FF80AC1CEC22}" destId="{A3A92848-A443-4DA0-A33C-9CCEBA9062E7}" srcOrd="3" destOrd="0" presId="urn:microsoft.com/office/officeart/2005/8/layout/hierarchy5"/>
    <dgm:cxn modelId="{9CF7D695-B9F3-4721-BE25-21258925F58A}" type="presParOf" srcId="{A3A92848-A443-4DA0-A33C-9CCEBA9062E7}" destId="{099DC87A-0218-4BB6-B93C-337D52746F5A}" srcOrd="0" destOrd="0" presId="urn:microsoft.com/office/officeart/2005/8/layout/hierarchy5"/>
    <dgm:cxn modelId="{251FDFAE-F46C-4116-9E39-7406FE1DFDB6}" type="presParOf" srcId="{39353F72-BF13-48E1-B852-FF80AC1CEC22}" destId="{E14B322E-660D-43C6-B34C-06504BE39970}" srcOrd="4" destOrd="0" presId="urn:microsoft.com/office/officeart/2005/8/layout/hierarchy5"/>
    <dgm:cxn modelId="{BBC2D665-1589-40E4-AC60-327DB128F204}" type="presParOf" srcId="{E14B322E-660D-43C6-B34C-06504BE39970}" destId="{81922183-FAF6-498D-BB7D-F081EB79336E}" srcOrd="0" destOrd="0" presId="urn:microsoft.com/office/officeart/2005/8/layout/hierarchy5"/>
    <dgm:cxn modelId="{95A1A920-0EFE-4BE6-8DE5-66C201D38973}" type="presParOf" srcId="{E14B322E-660D-43C6-B34C-06504BE39970}" destId="{470BA40E-474F-4F51-9749-60347CDE1DA1}"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22183-FAF6-498D-BB7D-F081EB79336E}">
      <dsp:nvSpPr>
        <dsp:cNvPr id="0" name=""/>
        <dsp:cNvSpPr/>
      </dsp:nvSpPr>
      <dsp:spPr>
        <a:xfrm>
          <a:off x="181774" y="0"/>
          <a:ext cx="1764282" cy="36764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SG" sz="2400" kern="1200"/>
            <a:t>Tumour Size (mm)</a:t>
          </a:r>
        </a:p>
      </dsp:txBody>
      <dsp:txXfrm>
        <a:off x="181774" y="0"/>
        <a:ext cx="1764282" cy="1102946"/>
      </dsp:txXfrm>
    </dsp:sp>
    <dsp:sp modelId="{03046328-153B-4360-951D-7827A8AFE9C4}">
      <dsp:nvSpPr>
        <dsp:cNvPr id="0" name=""/>
        <dsp:cNvSpPr/>
      </dsp:nvSpPr>
      <dsp:spPr>
        <a:xfrm>
          <a:off x="2240104" y="0"/>
          <a:ext cx="1764282" cy="36764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SG" sz="2600" kern="1200"/>
            <a:t>T </a:t>
          </a:r>
          <a:r>
            <a:rPr lang="en-SG" sz="2400" kern="1200"/>
            <a:t>Staging (Upper)</a:t>
          </a:r>
          <a:endParaRPr lang="en-SG" sz="2600" kern="1200"/>
        </a:p>
      </dsp:txBody>
      <dsp:txXfrm>
        <a:off x="2240104" y="0"/>
        <a:ext cx="1764282" cy="1102946"/>
      </dsp:txXfrm>
    </dsp:sp>
    <dsp:sp modelId="{0B162EAE-3FF1-4784-9664-5FA06EC853A1}">
      <dsp:nvSpPr>
        <dsp:cNvPr id="0" name=""/>
        <dsp:cNvSpPr/>
      </dsp:nvSpPr>
      <dsp:spPr>
        <a:xfrm>
          <a:off x="4263272" y="0"/>
          <a:ext cx="1764282" cy="36764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SG" sz="2400" kern="1200"/>
            <a:t>T Staging (Lower)</a:t>
          </a:r>
        </a:p>
      </dsp:txBody>
      <dsp:txXfrm>
        <a:off x="4263272" y="0"/>
        <a:ext cx="1764282" cy="1102946"/>
      </dsp:txXfrm>
    </dsp:sp>
    <dsp:sp modelId="{D5973DC1-0BE3-4B89-85AB-D77215039AF9}">
      <dsp:nvSpPr>
        <dsp:cNvPr id="0" name=""/>
        <dsp:cNvSpPr/>
      </dsp:nvSpPr>
      <dsp:spPr>
        <a:xfrm>
          <a:off x="4445458" y="2159974"/>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T1</a:t>
          </a:r>
        </a:p>
      </dsp:txBody>
      <dsp:txXfrm>
        <a:off x="4466989" y="2181505"/>
        <a:ext cx="1427173" cy="692055"/>
      </dsp:txXfrm>
    </dsp:sp>
    <dsp:sp modelId="{BBE8E89D-1590-4741-A4F8-FBFDF4A35B61}">
      <dsp:nvSpPr>
        <dsp:cNvPr id="0" name=""/>
        <dsp:cNvSpPr/>
      </dsp:nvSpPr>
      <dsp:spPr>
        <a:xfrm rot="13629178">
          <a:off x="3719016" y="2192518"/>
          <a:ext cx="864789" cy="35991"/>
        </a:xfrm>
        <a:custGeom>
          <a:avLst/>
          <a:gdLst/>
          <a:ahLst/>
          <a:cxnLst/>
          <a:rect l="0" t="0" r="0" b="0"/>
          <a:pathLst>
            <a:path>
              <a:moveTo>
                <a:pt x="0" y="17995"/>
              </a:moveTo>
              <a:lnTo>
                <a:pt x="864789"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4129791" y="2188893"/>
        <a:ext cx="43239" cy="43239"/>
      </dsp:txXfrm>
    </dsp:sp>
    <dsp:sp modelId="{17999E31-A4B4-4620-A5A8-D138EFB6F3AB}">
      <dsp:nvSpPr>
        <dsp:cNvPr id="0" name=""/>
        <dsp:cNvSpPr/>
      </dsp:nvSpPr>
      <dsp:spPr>
        <a:xfrm>
          <a:off x="2387128" y="1525935"/>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T1a</a:t>
          </a:r>
        </a:p>
      </dsp:txBody>
      <dsp:txXfrm>
        <a:off x="2408659" y="1547466"/>
        <a:ext cx="1427173" cy="692055"/>
      </dsp:txXfrm>
    </dsp:sp>
    <dsp:sp modelId="{855B73BF-EFE9-48EB-9997-1DC91EBB17E1}">
      <dsp:nvSpPr>
        <dsp:cNvPr id="0" name=""/>
        <dsp:cNvSpPr/>
      </dsp:nvSpPr>
      <dsp:spPr>
        <a:xfrm rot="12942401">
          <a:off x="1730960" y="1664152"/>
          <a:ext cx="724240" cy="35991"/>
        </a:xfrm>
        <a:custGeom>
          <a:avLst/>
          <a:gdLst/>
          <a:ahLst/>
          <a:cxnLst/>
          <a:rect l="0" t="0" r="0" b="0"/>
          <a:pathLst>
            <a:path>
              <a:moveTo>
                <a:pt x="0" y="17995"/>
              </a:moveTo>
              <a:lnTo>
                <a:pt x="724240"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2074974" y="1664041"/>
        <a:ext cx="36212" cy="36212"/>
      </dsp:txXfrm>
    </dsp:sp>
    <dsp:sp modelId="{BC37F8B8-D5DD-4DD9-9D0A-9626DF0DA7BD}">
      <dsp:nvSpPr>
        <dsp:cNvPr id="0" name=""/>
        <dsp:cNvSpPr/>
      </dsp:nvSpPr>
      <dsp:spPr>
        <a:xfrm>
          <a:off x="328798" y="1103242"/>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1</a:t>
          </a:r>
        </a:p>
      </dsp:txBody>
      <dsp:txXfrm>
        <a:off x="350329" y="1124773"/>
        <a:ext cx="1427173" cy="692055"/>
      </dsp:txXfrm>
    </dsp:sp>
    <dsp:sp modelId="{3D165FD6-240D-485B-8286-69F4FC7604D0}">
      <dsp:nvSpPr>
        <dsp:cNvPr id="0" name=""/>
        <dsp:cNvSpPr/>
      </dsp:nvSpPr>
      <dsp:spPr>
        <a:xfrm rot="8657599">
          <a:off x="1730960" y="2086844"/>
          <a:ext cx="724240" cy="35991"/>
        </a:xfrm>
        <a:custGeom>
          <a:avLst/>
          <a:gdLst/>
          <a:ahLst/>
          <a:cxnLst/>
          <a:rect l="0" t="0" r="0" b="0"/>
          <a:pathLst>
            <a:path>
              <a:moveTo>
                <a:pt x="0" y="17995"/>
              </a:moveTo>
              <a:lnTo>
                <a:pt x="724240"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2074974" y="2086734"/>
        <a:ext cx="36212" cy="36212"/>
      </dsp:txXfrm>
    </dsp:sp>
    <dsp:sp modelId="{8234C4FC-AEE3-471C-93F6-89C617825CB9}">
      <dsp:nvSpPr>
        <dsp:cNvPr id="0" name=""/>
        <dsp:cNvSpPr/>
      </dsp:nvSpPr>
      <dsp:spPr>
        <a:xfrm>
          <a:off x="328798" y="1948627"/>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5</a:t>
          </a:r>
        </a:p>
      </dsp:txBody>
      <dsp:txXfrm>
        <a:off x="350329" y="1970158"/>
        <a:ext cx="1427173" cy="692055"/>
      </dsp:txXfrm>
    </dsp:sp>
    <dsp:sp modelId="{ABEDC493-95A0-44FF-91A5-CF9F5CFFCB8B}">
      <dsp:nvSpPr>
        <dsp:cNvPr id="0" name=""/>
        <dsp:cNvSpPr/>
      </dsp:nvSpPr>
      <dsp:spPr>
        <a:xfrm rot="7970822">
          <a:off x="3719016" y="2826557"/>
          <a:ext cx="864789" cy="35991"/>
        </a:xfrm>
        <a:custGeom>
          <a:avLst/>
          <a:gdLst/>
          <a:ahLst/>
          <a:cxnLst/>
          <a:rect l="0" t="0" r="0" b="0"/>
          <a:pathLst>
            <a:path>
              <a:moveTo>
                <a:pt x="0" y="17995"/>
              </a:moveTo>
              <a:lnTo>
                <a:pt x="864789"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4129791" y="2822933"/>
        <a:ext cx="43239" cy="43239"/>
      </dsp:txXfrm>
    </dsp:sp>
    <dsp:sp modelId="{36FE6CDB-A9A4-497B-B3FA-715DDB2606CF}">
      <dsp:nvSpPr>
        <dsp:cNvPr id="0" name=""/>
        <dsp:cNvSpPr/>
      </dsp:nvSpPr>
      <dsp:spPr>
        <a:xfrm>
          <a:off x="2387128" y="2794013"/>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T1b</a:t>
          </a:r>
        </a:p>
      </dsp:txBody>
      <dsp:txXfrm>
        <a:off x="2408659" y="2815544"/>
        <a:ext cx="1427173" cy="692055"/>
      </dsp:txXfrm>
    </dsp:sp>
    <dsp:sp modelId="{A4E4C1F4-1AE1-41B0-A631-A65A5CDA09DD}">
      <dsp:nvSpPr>
        <dsp:cNvPr id="0" name=""/>
        <dsp:cNvSpPr/>
      </dsp:nvSpPr>
      <dsp:spPr>
        <a:xfrm rot="10800000">
          <a:off x="1799033" y="3143576"/>
          <a:ext cx="588094" cy="35991"/>
        </a:xfrm>
        <a:custGeom>
          <a:avLst/>
          <a:gdLst/>
          <a:ahLst/>
          <a:cxnLst/>
          <a:rect l="0" t="0" r="0" b="0"/>
          <a:pathLst>
            <a:path>
              <a:moveTo>
                <a:pt x="0" y="17995"/>
              </a:moveTo>
              <a:lnTo>
                <a:pt x="588094"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2078378" y="3146870"/>
        <a:ext cx="29404" cy="29404"/>
      </dsp:txXfrm>
    </dsp:sp>
    <dsp:sp modelId="{5105DAC6-F4F7-420E-B27D-7D2B3FFC1542}">
      <dsp:nvSpPr>
        <dsp:cNvPr id="0" name=""/>
        <dsp:cNvSpPr/>
      </dsp:nvSpPr>
      <dsp:spPr>
        <a:xfrm>
          <a:off x="328798" y="2794013"/>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6</a:t>
          </a:r>
        </a:p>
      </dsp:txBody>
      <dsp:txXfrm>
        <a:off x="350329" y="2815544"/>
        <a:ext cx="1427173" cy="6920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555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55563"/>
          </a:xfrm>
          <a:prstGeom prst="rect">
            <a:avLst/>
          </a:prstGeom>
        </p:spPr>
        <p:txBody>
          <a:bodyPr vert="horz" lIns="91440" tIns="45720" rIns="91440" bIns="45720" rtlCol="0"/>
          <a:lstStyle>
            <a:lvl1pPr algn="r">
              <a:defRPr sz="1200"/>
            </a:lvl1pPr>
          </a:lstStyle>
          <a:p>
            <a:fld id="{7BCAD9B2-87A3-4DE1-9BD0-4A0D1C38708A}" type="datetimeFigureOut">
              <a:rPr lang="en-US"/>
              <a:t>2/26/2020</a:t>
            </a:fld>
            <a:endParaRPr lang="en-US"/>
          </a:p>
        </p:txBody>
      </p:sp>
      <p:sp>
        <p:nvSpPr>
          <p:cNvPr id="4" name="Slide Image Placeholder 3"/>
          <p:cNvSpPr>
            <a:spLocks noGrp="1" noRot="1" noChangeAspect="1"/>
          </p:cNvSpPr>
          <p:nvPr>
            <p:ph type="sldImg" idx="2"/>
          </p:nvPr>
        </p:nvSpPr>
        <p:spPr>
          <a:xfrm>
            <a:off x="3094038" y="139700"/>
            <a:ext cx="669925" cy="3762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36575"/>
            <a:ext cx="5486400" cy="438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58863"/>
            <a:ext cx="2971800" cy="555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058863"/>
            <a:ext cx="2971800" cy="55562"/>
          </a:xfrm>
          <a:prstGeom prst="rect">
            <a:avLst/>
          </a:prstGeom>
        </p:spPr>
        <p:txBody>
          <a:bodyPr vert="horz" lIns="91440" tIns="45720" rIns="91440" bIns="45720" rtlCol="0" anchor="b"/>
          <a:lstStyle>
            <a:lvl1pPr algn="r">
              <a:defRPr sz="1200"/>
            </a:lvl1pPr>
          </a:lstStyle>
          <a:p>
            <a:fld id="{BE3EE883-AC44-4BD2-A5DA-C9E99A4C0FBF}" type="slidenum">
              <a:rPr lang="en-US"/>
              <a:t>‹#›</a:t>
            </a:fld>
            <a:endParaRPr lang="en-US"/>
          </a:p>
        </p:txBody>
      </p:sp>
    </p:spTree>
    <p:extLst>
      <p:ext uri="{BB962C8B-B14F-4D97-AF65-F5344CB8AC3E}">
        <p14:creationId xmlns:p14="http://schemas.microsoft.com/office/powerpoint/2010/main" val="4284190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urvival_analysi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en.wikipedia.org/wiki/Hazard_rat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1</a:t>
            </a:fld>
            <a:endParaRPr lang="en-US"/>
          </a:p>
        </p:txBody>
      </p:sp>
    </p:spTree>
    <p:extLst>
      <p:ext uri="{BB962C8B-B14F-4D97-AF65-F5344CB8AC3E}">
        <p14:creationId xmlns:p14="http://schemas.microsoft.com/office/powerpoint/2010/main" val="314009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24</a:t>
            </a:fld>
            <a:endParaRPr lang="en-US"/>
          </a:p>
        </p:txBody>
      </p:sp>
    </p:spTree>
    <p:extLst>
      <p:ext uri="{BB962C8B-B14F-4D97-AF65-F5344CB8AC3E}">
        <p14:creationId xmlns:p14="http://schemas.microsoft.com/office/powerpoint/2010/main" val="2435841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26</a:t>
            </a:fld>
            <a:endParaRPr lang="en-US"/>
          </a:p>
        </p:txBody>
      </p:sp>
    </p:spTree>
    <p:extLst>
      <p:ext uri="{BB962C8B-B14F-4D97-AF65-F5344CB8AC3E}">
        <p14:creationId xmlns:p14="http://schemas.microsoft.com/office/powerpoint/2010/main" val="2873838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27</a:t>
            </a:fld>
            <a:endParaRPr lang="en-US"/>
          </a:p>
        </p:txBody>
      </p:sp>
    </p:spTree>
    <p:extLst>
      <p:ext uri="{BB962C8B-B14F-4D97-AF65-F5344CB8AC3E}">
        <p14:creationId xmlns:p14="http://schemas.microsoft.com/office/powerpoint/2010/main" val="3773793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30</a:t>
            </a:fld>
            <a:endParaRPr lang="en-US"/>
          </a:p>
        </p:txBody>
      </p:sp>
    </p:spTree>
    <p:extLst>
      <p:ext uri="{BB962C8B-B14F-4D97-AF65-F5344CB8AC3E}">
        <p14:creationId xmlns:p14="http://schemas.microsoft.com/office/powerpoint/2010/main" val="2627749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a:solidFill>
                  <a:schemeClr val="tx1"/>
                </a:solidFill>
                <a:effectLst/>
                <a:latin typeface="+mn-lt"/>
                <a:ea typeface="+mn-ea"/>
                <a:cs typeface="+mn-cs"/>
              </a:rPr>
              <a:t>The c-index is "A measure of goodness of fit for binary outcomes in a logistic regression model.“</a:t>
            </a:r>
          </a:p>
          <a:p>
            <a:endParaRPr lang="en-SG" sz="1200" b="0" i="0" kern="1200">
              <a:solidFill>
                <a:schemeClr val="tx1"/>
              </a:solidFill>
              <a:effectLst/>
              <a:latin typeface="+mn-lt"/>
              <a:ea typeface="+mn-ea"/>
              <a:cs typeface="+mn-cs"/>
            </a:endParaRPr>
          </a:p>
          <a:p>
            <a:r>
              <a:rPr lang="en-SG" sz="1200" b="0" i="0" kern="1200">
                <a:solidFill>
                  <a:schemeClr val="tx1"/>
                </a:solidFill>
                <a:effectLst/>
                <a:latin typeface="+mn-lt"/>
                <a:ea typeface="+mn-ea"/>
                <a:cs typeface="+mn-cs"/>
              </a:rPr>
              <a:t>For traditional regression, impurity would be measured by the variance, but for survival analysis there is no per-node impurity measure due to censoring. Instead, one could use the magnitude of the log-rank test statistic as an importance measure, but </a:t>
            </a:r>
            <a:r>
              <a:rPr lang="en-SG" sz="1200" b="0" i="0" kern="1200" err="1">
                <a:solidFill>
                  <a:schemeClr val="tx1"/>
                </a:solidFill>
                <a:effectLst/>
                <a:latin typeface="+mn-lt"/>
                <a:ea typeface="+mn-ea"/>
                <a:cs typeface="+mn-cs"/>
              </a:rPr>
              <a:t>scikit-learn's</a:t>
            </a:r>
            <a:r>
              <a:rPr lang="en-SG" sz="1200" b="0" i="0" kern="1200">
                <a:solidFill>
                  <a:schemeClr val="tx1"/>
                </a:solidFill>
                <a:effectLst/>
                <a:latin typeface="+mn-lt"/>
                <a:ea typeface="+mn-ea"/>
                <a:cs typeface="+mn-cs"/>
              </a:rPr>
              <a:t> implementation doesn't seem to allow this.</a:t>
            </a:r>
            <a:endParaRPr lang="en-SG"/>
          </a:p>
          <a:p>
            <a:endParaRPr lang="en-SG" sz="1200" b="0" i="0" kern="1200">
              <a:solidFill>
                <a:schemeClr val="tx1"/>
              </a:solidFill>
              <a:effectLst/>
              <a:latin typeface="+mn-lt"/>
              <a:ea typeface="+mn-ea"/>
              <a:cs typeface="+mn-cs"/>
            </a:endParaRPr>
          </a:p>
          <a:p>
            <a:r>
              <a:rPr lang="en-SG" sz="1200" b="0" i="0" kern="1200">
                <a:solidFill>
                  <a:schemeClr val="tx1"/>
                </a:solidFill>
                <a:effectLst/>
                <a:latin typeface="+mn-lt"/>
                <a:ea typeface="+mn-ea"/>
                <a:cs typeface="+mn-cs"/>
              </a:rPr>
              <a:t>In </a:t>
            </a:r>
            <a:r>
              <a:rPr lang="en-SG" sz="1200" b="0" i="0" u="none" strike="noStrike" kern="1200">
                <a:solidFill>
                  <a:schemeClr val="tx1"/>
                </a:solidFill>
                <a:effectLst/>
                <a:latin typeface="+mn-lt"/>
                <a:ea typeface="+mn-ea"/>
                <a:cs typeface="+mn-cs"/>
                <a:hlinkClick r:id="rId3" tooltip="Survival analysis"/>
              </a:rPr>
              <a:t>survival analysis</a:t>
            </a:r>
            <a:r>
              <a:rPr lang="en-SG" sz="1200" b="0" i="0" kern="1200">
                <a:solidFill>
                  <a:schemeClr val="tx1"/>
                </a:solidFill>
                <a:effectLst/>
                <a:latin typeface="+mn-lt"/>
                <a:ea typeface="+mn-ea"/>
                <a:cs typeface="+mn-cs"/>
              </a:rPr>
              <a:t>, the </a:t>
            </a:r>
            <a:r>
              <a:rPr lang="en-SG" sz="1200" b="1" i="0" kern="1200">
                <a:solidFill>
                  <a:schemeClr val="tx1"/>
                </a:solidFill>
                <a:effectLst/>
                <a:latin typeface="+mn-lt"/>
                <a:ea typeface="+mn-ea"/>
                <a:cs typeface="+mn-cs"/>
              </a:rPr>
              <a:t>hazard ratio</a:t>
            </a:r>
            <a:r>
              <a:rPr lang="en-SG" sz="1200" b="0" i="0" kern="1200">
                <a:solidFill>
                  <a:schemeClr val="tx1"/>
                </a:solidFill>
                <a:effectLst/>
                <a:latin typeface="+mn-lt"/>
                <a:ea typeface="+mn-ea"/>
                <a:cs typeface="+mn-cs"/>
              </a:rPr>
              <a:t> (</a:t>
            </a:r>
            <a:r>
              <a:rPr lang="en-SG" sz="1200" b="1" i="0" kern="1200">
                <a:solidFill>
                  <a:schemeClr val="tx1"/>
                </a:solidFill>
                <a:effectLst/>
                <a:latin typeface="+mn-lt"/>
                <a:ea typeface="+mn-ea"/>
                <a:cs typeface="+mn-cs"/>
              </a:rPr>
              <a:t>HR</a:t>
            </a:r>
            <a:r>
              <a:rPr lang="en-SG" sz="1200" b="0" i="0" kern="1200">
                <a:solidFill>
                  <a:schemeClr val="tx1"/>
                </a:solidFill>
                <a:effectLst/>
                <a:latin typeface="+mn-lt"/>
                <a:ea typeface="+mn-ea"/>
                <a:cs typeface="+mn-cs"/>
              </a:rPr>
              <a:t>) is the ratio of the </a:t>
            </a:r>
            <a:r>
              <a:rPr lang="en-SG" sz="1200" b="0" i="0" u="none" strike="noStrike" kern="1200">
                <a:solidFill>
                  <a:schemeClr val="tx1"/>
                </a:solidFill>
                <a:effectLst/>
                <a:latin typeface="+mn-lt"/>
                <a:ea typeface="+mn-ea"/>
                <a:cs typeface="+mn-cs"/>
                <a:hlinkClick r:id="rId4" tooltip="Hazard rate"/>
              </a:rPr>
              <a:t>hazard rates</a:t>
            </a:r>
            <a:r>
              <a:rPr lang="en-SG" sz="1200" b="0" i="0" kern="1200">
                <a:solidFill>
                  <a:schemeClr val="tx1"/>
                </a:solidFill>
                <a:effectLst/>
                <a:latin typeface="+mn-lt"/>
                <a:ea typeface="+mn-ea"/>
                <a:cs typeface="+mn-cs"/>
              </a:rPr>
              <a:t> corresponding to the conditions described by two levels of an explanatory variable. For example, in a drug study, the treated population may die at twice the rate per unit time as the control population. The hazard ratio would be 2, indicating higher hazard of death from the treatment. Or in another study, men receiving the same treatment may suffer a certain complication ten times more frequently per unit time than women, giving a hazard ratio of 10.</a:t>
            </a:r>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31</a:t>
            </a:fld>
            <a:endParaRPr lang="en-US"/>
          </a:p>
        </p:txBody>
      </p:sp>
    </p:spTree>
    <p:extLst>
      <p:ext uri="{BB962C8B-B14F-4D97-AF65-F5344CB8AC3E}">
        <p14:creationId xmlns:p14="http://schemas.microsoft.com/office/powerpoint/2010/main" val="2411475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The most widely used performance measure is Harrell's concordance index. Given a set of (predicted) risk scores and observed times, it checks whether the ordering by risk scores is concordant with the ordering by actual survival time. </a:t>
            </a:r>
          </a:p>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33</a:t>
            </a:fld>
            <a:endParaRPr lang="en-US"/>
          </a:p>
        </p:txBody>
      </p:sp>
    </p:spTree>
    <p:extLst>
      <p:ext uri="{BB962C8B-B14F-4D97-AF65-F5344CB8AC3E}">
        <p14:creationId xmlns:p14="http://schemas.microsoft.com/office/powerpoint/2010/main" val="1747592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34</a:t>
            </a:fld>
            <a:endParaRPr lang="en-US"/>
          </a:p>
        </p:txBody>
      </p:sp>
    </p:spTree>
    <p:extLst>
      <p:ext uri="{BB962C8B-B14F-4D97-AF65-F5344CB8AC3E}">
        <p14:creationId xmlns:p14="http://schemas.microsoft.com/office/powerpoint/2010/main" val="9484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35</a:t>
            </a:fld>
            <a:endParaRPr lang="en-US"/>
          </a:p>
        </p:txBody>
      </p:sp>
    </p:spTree>
    <p:extLst>
      <p:ext uri="{BB962C8B-B14F-4D97-AF65-F5344CB8AC3E}">
        <p14:creationId xmlns:p14="http://schemas.microsoft.com/office/powerpoint/2010/main" val="1412260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3EE883-AC44-4BD2-A5DA-C9E99A4C0FBF}" type="slidenum">
              <a:rPr lang="en-US"/>
              <a:t>36</a:t>
            </a:fld>
            <a:endParaRPr lang="en-US"/>
          </a:p>
        </p:txBody>
      </p:sp>
    </p:spTree>
    <p:extLst>
      <p:ext uri="{BB962C8B-B14F-4D97-AF65-F5344CB8AC3E}">
        <p14:creationId xmlns:p14="http://schemas.microsoft.com/office/powerpoint/2010/main" val="164125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39</a:t>
            </a:fld>
            <a:endParaRPr lang="en-US"/>
          </a:p>
        </p:txBody>
      </p:sp>
    </p:spTree>
    <p:extLst>
      <p:ext uri="{BB962C8B-B14F-4D97-AF65-F5344CB8AC3E}">
        <p14:creationId xmlns:p14="http://schemas.microsoft.com/office/powerpoint/2010/main" val="1282317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Here we have the members of team care, the project supervisors and key stakeholders</a:t>
            </a:r>
          </a:p>
        </p:txBody>
      </p:sp>
      <p:sp>
        <p:nvSpPr>
          <p:cNvPr id="4" name="Slide Number Placeholder 3"/>
          <p:cNvSpPr>
            <a:spLocks noGrp="1"/>
          </p:cNvSpPr>
          <p:nvPr>
            <p:ph type="sldNum" sz="quarter" idx="5"/>
          </p:nvPr>
        </p:nvSpPr>
        <p:spPr/>
        <p:txBody>
          <a:bodyPr/>
          <a:lstStyle/>
          <a:p>
            <a:fld id="{BE3EE883-AC44-4BD2-A5DA-C9E99A4C0FBF}" type="slidenum">
              <a:rPr lang="en-US" smtClean="0"/>
              <a:t>2</a:t>
            </a:fld>
            <a:endParaRPr lang="en-US"/>
          </a:p>
        </p:txBody>
      </p:sp>
    </p:spTree>
    <p:extLst>
      <p:ext uri="{BB962C8B-B14F-4D97-AF65-F5344CB8AC3E}">
        <p14:creationId xmlns:p14="http://schemas.microsoft.com/office/powerpoint/2010/main" val="903544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SG"/>
              <a:t>To achieve better accuracy</a:t>
            </a:r>
            <a:endParaRPr lang="en-US"/>
          </a:p>
          <a:p>
            <a:pPr marL="285750" indent="-285750">
              <a:buFont typeface="Arial,Sans-Serif"/>
              <a:buChar char="•"/>
            </a:pPr>
            <a:r>
              <a:rPr lang="en-SG"/>
              <a:t>Meaningful results for patients</a:t>
            </a:r>
          </a:p>
          <a:p>
            <a:pPr marL="285750" indent="-285750">
              <a:buFont typeface="Arial,Sans-Serif"/>
              <a:buChar char="•"/>
            </a:pPr>
            <a:r>
              <a:rPr lang="en-SG"/>
              <a:t>Interactive user interface and web layout</a:t>
            </a:r>
            <a:endParaRPr lang="en-US"/>
          </a:p>
          <a:p>
            <a:pPr marL="285750" indent="-285750">
              <a:buFont typeface="Arial,Sans-Serif"/>
              <a:buChar char="•"/>
            </a:pPr>
            <a:r>
              <a:rPr lang="en-SG"/>
              <a:t>Explore all levels of details: </a:t>
            </a:r>
            <a:endParaRPr lang="en-US"/>
          </a:p>
          <a:p>
            <a:pPr marL="742950" lvl="1" indent="-285750">
              <a:buFont typeface="Arial,Sans-Serif"/>
              <a:buChar char="•"/>
            </a:pPr>
            <a:r>
              <a:rPr lang="en-SG"/>
              <a:t>Find optimal level of details for ANN model</a:t>
            </a:r>
            <a:endParaRPr lang="en-US"/>
          </a:p>
          <a:p>
            <a:pPr marL="742950" lvl="1" indent="-285750">
              <a:buFont typeface="Arial,Sans-Serif"/>
              <a:buChar char="•"/>
            </a:pPr>
            <a:r>
              <a:rPr lang="en-SG"/>
              <a:t>Find optimal level of details for survival prediction model</a:t>
            </a:r>
          </a:p>
          <a:p>
            <a:pPr marL="285750" indent="-285750">
              <a:buFont typeface="Arial,Sans-Serif"/>
              <a:buChar char="•"/>
            </a:pPr>
            <a:r>
              <a:rPr lang="en-SG"/>
              <a:t>Expand feature importance exploration</a:t>
            </a:r>
            <a:endParaRPr lang="en-US"/>
          </a:p>
          <a:p>
            <a:pPr marL="285750" indent="-285750">
              <a:buFont typeface="Arial,Sans-Serif"/>
              <a:buChar char="•"/>
            </a:pPr>
            <a:r>
              <a:rPr lang="en-SG"/>
              <a:t>Explore strategies to process outliers</a:t>
            </a:r>
            <a:endParaRPr lang="en-US"/>
          </a:p>
          <a:p>
            <a:pPr marL="285750" indent="-285750">
              <a:buFont typeface="Arial,Sans-Serif"/>
              <a:buChar char="•"/>
            </a:pPr>
            <a:r>
              <a:rPr lang="en-SG"/>
              <a:t>(Tertiary) Non-negative matrix factorization (dimensionality reduction, source separation, topic extraction)</a:t>
            </a:r>
            <a:endParaRPr lang="en-US"/>
          </a:p>
          <a:p>
            <a:pPr marL="285750" indent="-285750">
              <a:buFont typeface="Arial,Sans-Serif"/>
              <a:buChar char="•"/>
            </a:pPr>
            <a:endParaRPr lang="en-SG">
              <a:cs typeface="Calibri"/>
            </a:endParaRPr>
          </a:p>
          <a:p>
            <a:pPr marL="285750" indent="-285750">
              <a:buFont typeface="Arial,Sans-Serif"/>
              <a:buChar char="•"/>
            </a:pPr>
            <a:endParaRPr lang="en-SG">
              <a:cs typeface="Calibri"/>
            </a:endParaRPr>
          </a:p>
          <a:p>
            <a:r>
              <a:rPr lang="en-SG">
                <a:cs typeface="Calibri"/>
              </a:rPr>
              <a:t>The future work for this project would be to achieve better accuracy for our models and provide more meaningful results for patients.</a:t>
            </a:r>
          </a:p>
          <a:p>
            <a:endParaRPr lang="en-SG">
              <a:cs typeface="Calibri"/>
            </a:endParaRPr>
          </a:p>
          <a:p>
            <a:r>
              <a:rPr lang="en-SG">
                <a:cs typeface="Calibri"/>
              </a:rPr>
              <a:t>For the ANN model and survival prediction model, we would like to explore different levels of details. Like what _____ mentioned previously, we have different levels of data with different number of available records (more granular has less data). For example, in the past, less details were collected from the patients. So, we would like to train the different permutations of levels of data and see whether we can find the best level of data for the model. </a:t>
            </a:r>
          </a:p>
          <a:p>
            <a:endParaRPr lang="en-SG">
              <a:cs typeface="Calibri"/>
            </a:endParaRPr>
          </a:p>
          <a:p>
            <a:r>
              <a:rPr lang="en-SG">
                <a:cs typeface="Calibri"/>
              </a:rPr>
              <a:t>Next, we would like to expand our feature importance exploration to find whether there are any other features that contribute significantly to our model prediction.</a:t>
            </a:r>
          </a:p>
          <a:p>
            <a:endParaRPr lang="en-SG">
              <a:cs typeface="Calibri"/>
            </a:endParaRPr>
          </a:p>
          <a:p>
            <a:r>
              <a:rPr lang="en-SG">
                <a:cs typeface="Calibri"/>
              </a:rPr>
              <a:t>We would also like to explore alternate strategies to process outliers. For example, a patient can spend a lot in the first year, then very little for the last few years. We need to find a way to process outliers so that we don't lose important information</a:t>
            </a:r>
          </a:p>
          <a:p>
            <a:endParaRPr lang="en-SG">
              <a:cs typeface="Calibri"/>
            </a:endParaRPr>
          </a:p>
          <a:p>
            <a:r>
              <a:rPr lang="en-SG">
                <a:cs typeface="Calibri"/>
              </a:rPr>
              <a:t>For UI, we will improve the interactive-ness of our web interface.</a:t>
            </a:r>
          </a:p>
          <a:p>
            <a:endParaRPr lang="en-SG">
              <a:cs typeface="Calibri"/>
            </a:endParaRPr>
          </a:p>
          <a:p>
            <a:r>
              <a:rPr lang="en-SG">
                <a:cs typeface="Calibri"/>
              </a:rPr>
              <a:t>Lastly, if we have additional time, a tertiary function we can explore is non-negative matrix factorisation for cost regression. </a:t>
            </a:r>
          </a:p>
          <a:p>
            <a:endParaRPr lang="en-SG">
              <a:cs typeface="Calibri"/>
            </a:endParaRPr>
          </a:p>
          <a:p>
            <a:endParaRPr lang="en-SG">
              <a:cs typeface="Calibri"/>
            </a:endParaRPr>
          </a:p>
          <a:p>
            <a:endParaRPr lang="en-SG">
              <a:cs typeface="Calibri"/>
            </a:endParaRPr>
          </a:p>
          <a:p>
            <a:pPr marL="742950" lvl="1" indent="-285750">
              <a:buFont typeface="Arial,Sans-Serif"/>
              <a:buChar char="•"/>
            </a:pPr>
            <a:endParaRPr lang="en-SG">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3EE883-AC44-4BD2-A5DA-C9E99A4C0FBF}" type="slidenum">
              <a:rPr lang="en-US"/>
              <a:t>41</a:t>
            </a:fld>
            <a:endParaRPr lang="en-US"/>
          </a:p>
        </p:txBody>
      </p:sp>
    </p:spTree>
    <p:extLst>
      <p:ext uri="{BB962C8B-B14F-4D97-AF65-F5344CB8AC3E}">
        <p14:creationId xmlns:p14="http://schemas.microsoft.com/office/powerpoint/2010/main" val="361873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3EE883-AC44-4BD2-A5DA-C9E99A4C0FBF}" type="slidenum">
              <a:rPr lang="en-US"/>
              <a:t>66</a:t>
            </a:fld>
            <a:endParaRPr lang="en-US"/>
          </a:p>
        </p:txBody>
      </p:sp>
    </p:spTree>
    <p:extLst>
      <p:ext uri="{BB962C8B-B14F-4D97-AF65-F5344CB8AC3E}">
        <p14:creationId xmlns:p14="http://schemas.microsoft.com/office/powerpoint/2010/main" val="407783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Here we have the members of team care, the project supervisors and key stakeholders</a:t>
            </a:r>
          </a:p>
        </p:txBody>
      </p:sp>
      <p:sp>
        <p:nvSpPr>
          <p:cNvPr id="4" name="Slide Number Placeholder 3"/>
          <p:cNvSpPr>
            <a:spLocks noGrp="1"/>
          </p:cNvSpPr>
          <p:nvPr>
            <p:ph type="sldNum" sz="quarter" idx="5"/>
          </p:nvPr>
        </p:nvSpPr>
        <p:spPr/>
        <p:txBody>
          <a:bodyPr/>
          <a:lstStyle/>
          <a:p>
            <a:fld id="{BE3EE883-AC44-4BD2-A5DA-C9E99A4C0FBF}" type="slidenum">
              <a:rPr lang="en-US" smtClean="0"/>
              <a:t>3</a:t>
            </a:fld>
            <a:endParaRPr lang="en-US"/>
          </a:p>
        </p:txBody>
      </p:sp>
    </p:spTree>
    <p:extLst>
      <p:ext uri="{BB962C8B-B14F-4D97-AF65-F5344CB8AC3E}">
        <p14:creationId xmlns:p14="http://schemas.microsoft.com/office/powerpoint/2010/main" val="401278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Agenda for today</a:t>
            </a:r>
          </a:p>
        </p:txBody>
      </p:sp>
      <p:sp>
        <p:nvSpPr>
          <p:cNvPr id="4" name="Slide Number Placeholder 3"/>
          <p:cNvSpPr>
            <a:spLocks noGrp="1"/>
          </p:cNvSpPr>
          <p:nvPr>
            <p:ph type="sldNum" sz="quarter" idx="5"/>
          </p:nvPr>
        </p:nvSpPr>
        <p:spPr/>
        <p:txBody>
          <a:bodyPr/>
          <a:lstStyle/>
          <a:p>
            <a:fld id="{BE3EE883-AC44-4BD2-A5DA-C9E99A4C0FBF}" type="slidenum">
              <a:rPr lang="en-US" smtClean="0"/>
              <a:t>4</a:t>
            </a:fld>
            <a:endParaRPr lang="en-US"/>
          </a:p>
        </p:txBody>
      </p:sp>
    </p:spTree>
    <p:extLst>
      <p:ext uri="{BB962C8B-B14F-4D97-AF65-F5344CB8AC3E}">
        <p14:creationId xmlns:p14="http://schemas.microsoft.com/office/powerpoint/2010/main" val="3040694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You can see from the video, It would be good for patients to have more information for financial planning</a:t>
            </a:r>
          </a:p>
        </p:txBody>
      </p:sp>
      <p:sp>
        <p:nvSpPr>
          <p:cNvPr id="4" name="Slide Number Placeholder 3"/>
          <p:cNvSpPr>
            <a:spLocks noGrp="1"/>
          </p:cNvSpPr>
          <p:nvPr>
            <p:ph type="sldNum" sz="quarter" idx="5"/>
          </p:nvPr>
        </p:nvSpPr>
        <p:spPr/>
        <p:txBody>
          <a:bodyPr/>
          <a:lstStyle/>
          <a:p>
            <a:fld id="{BE3EE883-AC44-4BD2-A5DA-C9E99A4C0FBF}" type="slidenum">
              <a:rPr lang="en-US" smtClean="0"/>
              <a:t>5</a:t>
            </a:fld>
            <a:endParaRPr lang="en-US"/>
          </a:p>
        </p:txBody>
      </p:sp>
    </p:spTree>
    <p:extLst>
      <p:ext uri="{BB962C8B-B14F-4D97-AF65-F5344CB8AC3E}">
        <p14:creationId xmlns:p14="http://schemas.microsoft.com/office/powerpoint/2010/main" val="49132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p>
          <a:p>
            <a:pPr marL="285750" indent="-285750">
              <a:lnSpc>
                <a:spcPct val="90000"/>
              </a:lnSpc>
              <a:spcBef>
                <a:spcPts val="1000"/>
              </a:spcBef>
              <a:buFont typeface="Arial,Sans-Serif"/>
              <a:buChar char="•"/>
            </a:pPr>
            <a:r>
              <a:rPr lang="en-US"/>
              <a:t>As you can see from the quote, the cost of healthcare is rising, especially cancer treatment.</a:t>
            </a:r>
          </a:p>
          <a:p>
            <a:pPr marL="285750" marR="0" lvl="0" indent="-285750" algn="l" defTabSz="914400" rtl="0" eaLnBrk="1" fontAlgn="auto" latinLnBrk="0" hangingPunct="1">
              <a:lnSpc>
                <a:spcPct val="90000"/>
              </a:lnSpc>
              <a:spcBef>
                <a:spcPts val="1000"/>
              </a:spcBef>
              <a:spcAft>
                <a:spcPts val="0"/>
              </a:spcAft>
              <a:buClrTx/>
              <a:buSzTx/>
              <a:buFont typeface="Arial,Sans-Serif"/>
              <a:buChar char="•"/>
              <a:tabLst/>
              <a:defRPr/>
            </a:pPr>
            <a:r>
              <a:rPr lang="en-US">
                <a:cs typeface="Calibri"/>
              </a:rPr>
              <a:t>Thus, It would be good for patients to have more information so they can do financial planning and make decisions.</a:t>
            </a:r>
          </a:p>
          <a:p>
            <a:pPr marL="285750" marR="0" lvl="0" indent="-285750" algn="l" defTabSz="914400" rtl="0" eaLnBrk="1" fontAlgn="auto" latinLnBrk="0" hangingPunct="1">
              <a:lnSpc>
                <a:spcPct val="90000"/>
              </a:lnSpc>
              <a:spcBef>
                <a:spcPts val="1000"/>
              </a:spcBef>
              <a:spcAft>
                <a:spcPts val="0"/>
              </a:spcAft>
              <a:buClrTx/>
              <a:buSzTx/>
              <a:buFont typeface="Arial,Sans-Serif"/>
              <a:buChar char="•"/>
              <a:tabLst/>
              <a:defRPr/>
            </a:pPr>
            <a:endParaRPr lang="en-US">
              <a:cs typeface="Calibri"/>
            </a:endParaRPr>
          </a:p>
          <a:p>
            <a:pPr marL="0" marR="0" lvl="0" indent="0" algn="l" defTabSz="914400" rtl="0" eaLnBrk="1" fontAlgn="auto" latinLnBrk="0" hangingPunct="1">
              <a:lnSpc>
                <a:spcPct val="90000"/>
              </a:lnSpc>
              <a:spcBef>
                <a:spcPts val="1000"/>
              </a:spcBef>
              <a:spcAft>
                <a:spcPts val="0"/>
              </a:spcAft>
              <a:buClrTx/>
              <a:buSzTx/>
              <a:buFont typeface="Arial,Sans-Serif"/>
              <a:buNone/>
              <a:tabLst/>
              <a:defRPr/>
            </a:pPr>
            <a:endParaRPr lang="en-US"/>
          </a:p>
          <a:p>
            <a:pPr marL="0" indent="0">
              <a:lnSpc>
                <a:spcPct val="90000"/>
              </a:lnSpc>
              <a:spcBef>
                <a:spcPts val="1000"/>
              </a:spcBef>
              <a:buFont typeface="Arial,Sans-Serif"/>
              <a:buNone/>
            </a:pPr>
            <a:endParaRPr lang="en-US"/>
          </a:p>
        </p:txBody>
      </p:sp>
      <p:sp>
        <p:nvSpPr>
          <p:cNvPr id="4" name="Slide Number Placeholder 3"/>
          <p:cNvSpPr>
            <a:spLocks noGrp="1"/>
          </p:cNvSpPr>
          <p:nvPr>
            <p:ph type="sldNum" sz="quarter" idx="5"/>
          </p:nvPr>
        </p:nvSpPr>
        <p:spPr/>
        <p:txBody>
          <a:bodyPr/>
          <a:lstStyle/>
          <a:p>
            <a:fld id="{BE3EE883-AC44-4BD2-A5DA-C9E99A4C0FBF}" type="slidenum">
              <a:rPr lang="en-US"/>
              <a:t>6</a:t>
            </a:fld>
            <a:endParaRPr lang="en-US"/>
          </a:p>
        </p:txBody>
      </p:sp>
    </p:spTree>
    <p:extLst>
      <p:ext uri="{BB962C8B-B14F-4D97-AF65-F5344CB8AC3E}">
        <p14:creationId xmlns:p14="http://schemas.microsoft.com/office/powerpoint/2010/main" val="1369855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Modular design for flexibility</a:t>
            </a:r>
          </a:p>
          <a:p>
            <a:pPr marL="228600" indent="-228600">
              <a:buAutoNum type="arabicPeriod"/>
            </a:pPr>
            <a:r>
              <a:rPr lang="en-US" dirty="0"/>
              <a:t>Scalable by design in data processing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3EE883-AC44-4BD2-A5DA-C9E99A4C0FBF}" type="slidenum">
              <a:rPr lang="en-US" smtClean="0"/>
              <a:t>9</a:t>
            </a:fld>
            <a:endParaRPr lang="en-US"/>
          </a:p>
        </p:txBody>
      </p:sp>
    </p:spTree>
    <p:extLst>
      <p:ext uri="{BB962C8B-B14F-4D97-AF65-F5344CB8AC3E}">
        <p14:creationId xmlns:p14="http://schemas.microsoft.com/office/powerpoint/2010/main" val="160088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No full dataset for 5-10 years</a:t>
            </a:r>
          </a:p>
          <a:p>
            <a:r>
              <a:rPr lang="en-US">
                <a:cs typeface="Calibri"/>
              </a:rPr>
              <a:t>2) Less enforcement of collection of data</a:t>
            </a:r>
          </a:p>
          <a:p>
            <a:r>
              <a:rPr lang="en-US">
                <a:cs typeface="Calibri"/>
              </a:rPr>
              <a:t>3) Changing medical standards</a:t>
            </a:r>
          </a:p>
          <a:p>
            <a:r>
              <a:rPr lang="en-US">
                <a:cs typeface="Calibri"/>
              </a:rPr>
              <a:t>4) Unclean data. Period of time where datetime is wrong</a:t>
            </a:r>
          </a:p>
          <a:p>
            <a:r>
              <a:rPr lang="en-US">
                <a:cs typeface="Calibri"/>
              </a:rPr>
              <a:t>5) Levels of detail</a:t>
            </a:r>
          </a:p>
          <a:p>
            <a:endParaRPr lang="en-US">
              <a:cs typeface="Calibri"/>
            </a:endParaRPr>
          </a:p>
          <a:p>
            <a:pPr marL="171450" indent="-171450">
              <a:lnSpc>
                <a:spcPct val="90000"/>
              </a:lnSpc>
              <a:spcBef>
                <a:spcPts val="1000"/>
              </a:spcBef>
              <a:buFont typeface="Arial"/>
              <a:buChar char="•"/>
            </a:pPr>
            <a:r>
              <a:rPr lang="en-US"/>
              <a:t>Data limitation</a:t>
            </a:r>
          </a:p>
          <a:p>
            <a:pPr marL="628650" lvl="1" indent="-171450">
              <a:lnSpc>
                <a:spcPct val="90000"/>
              </a:lnSpc>
              <a:spcBef>
                <a:spcPts val="500"/>
              </a:spcBef>
              <a:buFont typeface="Arial"/>
              <a:buChar char="•"/>
            </a:pPr>
            <a:r>
              <a:rPr lang="en-US"/>
              <a:t>Not enough data (e.g. very few patients with 10 years of record)</a:t>
            </a:r>
          </a:p>
          <a:p>
            <a:pPr lvl="1">
              <a:lnSpc>
                <a:spcPct val="90000"/>
              </a:lnSpc>
              <a:spcBef>
                <a:spcPts val="500"/>
              </a:spcBef>
            </a:pPr>
            <a:endParaRPr lang="en-US"/>
          </a:p>
          <a:p>
            <a:pPr marL="171450" indent="-171450">
              <a:lnSpc>
                <a:spcPct val="90000"/>
              </a:lnSpc>
              <a:spcBef>
                <a:spcPts val="1000"/>
              </a:spcBef>
              <a:buFont typeface="Arial"/>
              <a:buChar char="•"/>
            </a:pPr>
            <a:r>
              <a:rPr lang="en-US"/>
              <a:t>Model interpretability</a:t>
            </a:r>
          </a:p>
          <a:p>
            <a:pPr marL="628650" lvl="1" indent="-171450">
              <a:lnSpc>
                <a:spcPct val="90000"/>
              </a:lnSpc>
              <a:spcBef>
                <a:spcPts val="500"/>
              </a:spcBef>
              <a:buFont typeface="Arial"/>
              <a:buChar char="•"/>
            </a:pPr>
            <a:r>
              <a:rPr lang="en-US"/>
              <a:t>Presenting the results and insights of the model in an understandable way</a:t>
            </a:r>
          </a:p>
          <a:p>
            <a:pPr marL="628650" lvl="1" indent="-171450">
              <a:lnSpc>
                <a:spcPct val="90000"/>
              </a:lnSpc>
              <a:spcBef>
                <a:spcPts val="500"/>
              </a:spcBef>
              <a:buFont typeface="Arial"/>
              <a:buChar char="•"/>
            </a:pPr>
            <a:endParaRPr lang="en-US"/>
          </a:p>
          <a:p>
            <a:pPr marL="171450" indent="-171450">
              <a:lnSpc>
                <a:spcPct val="90000"/>
              </a:lnSpc>
              <a:spcBef>
                <a:spcPts val="1000"/>
              </a:spcBef>
              <a:buFont typeface="Arial"/>
              <a:buChar char="•"/>
            </a:pPr>
            <a:r>
              <a:rPr lang="en-US"/>
              <a:t>Model accuracy evaluation</a:t>
            </a:r>
          </a:p>
          <a:p>
            <a:pPr marL="628650" lvl="1" indent="-171450">
              <a:lnSpc>
                <a:spcPct val="90000"/>
              </a:lnSpc>
              <a:spcBef>
                <a:spcPts val="500"/>
              </a:spcBef>
              <a:buFont typeface="Arial"/>
              <a:buChar char="•"/>
            </a:pPr>
            <a:r>
              <a:rPr lang="en-US"/>
              <a:t>Determining the most suitable evaluation method for our problem (e.g. confusion matrix, AUR-ROC)</a:t>
            </a:r>
          </a:p>
          <a:p>
            <a:pPr lvl="1">
              <a:lnSpc>
                <a:spcPct val="90000"/>
              </a:lnSpc>
              <a:spcBef>
                <a:spcPts val="500"/>
              </a:spcBef>
            </a:pPr>
            <a:endParaRPr lang="en-US"/>
          </a:p>
          <a:p>
            <a:pPr marL="171450" indent="-171450">
              <a:lnSpc>
                <a:spcPct val="90000"/>
              </a:lnSpc>
              <a:spcBef>
                <a:spcPts val="1000"/>
              </a:spcBef>
              <a:buFont typeface="Arial"/>
              <a:buChar char="•"/>
            </a:pPr>
            <a:r>
              <a:rPr lang="en-US"/>
              <a:t>Lack of model variability</a:t>
            </a:r>
          </a:p>
          <a:p>
            <a:pPr marL="628650" lvl="1" indent="-171450">
              <a:lnSpc>
                <a:spcPct val="90000"/>
              </a:lnSpc>
              <a:spcBef>
                <a:spcPts val="500"/>
              </a:spcBef>
              <a:buFont typeface="Arial"/>
              <a:buChar char="•"/>
            </a:pPr>
            <a:r>
              <a:rPr lang="en-US"/>
              <a:t>Overfitting or underfitting the data (e.g. capturing noise)</a:t>
            </a:r>
          </a:p>
        </p:txBody>
      </p:sp>
      <p:sp>
        <p:nvSpPr>
          <p:cNvPr id="4" name="Slide Number Placeholder 3"/>
          <p:cNvSpPr>
            <a:spLocks noGrp="1"/>
          </p:cNvSpPr>
          <p:nvPr>
            <p:ph type="sldNum" sz="quarter" idx="5"/>
          </p:nvPr>
        </p:nvSpPr>
        <p:spPr/>
        <p:txBody>
          <a:bodyPr/>
          <a:lstStyle/>
          <a:p>
            <a:fld id="{BE3EE883-AC44-4BD2-A5DA-C9E99A4C0FBF}" type="slidenum">
              <a:rPr lang="en-US"/>
              <a:t>14</a:t>
            </a:fld>
            <a:endParaRPr lang="en-US"/>
          </a:p>
        </p:txBody>
      </p:sp>
    </p:spTree>
    <p:extLst>
      <p:ext uri="{BB962C8B-B14F-4D97-AF65-F5344CB8AC3E}">
        <p14:creationId xmlns:p14="http://schemas.microsoft.com/office/powerpoint/2010/main" val="142498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23</a:t>
            </a:fld>
            <a:endParaRPr lang="en-US"/>
          </a:p>
        </p:txBody>
      </p:sp>
    </p:spTree>
    <p:extLst>
      <p:ext uri="{BB962C8B-B14F-4D97-AF65-F5344CB8AC3E}">
        <p14:creationId xmlns:p14="http://schemas.microsoft.com/office/powerpoint/2010/main" val="1413451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5.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5.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9.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2.png"/><Relationship Id="rId5" Type="http://schemas.microsoft.com/office/2007/relationships/hdphoto" Target="../media/hdphoto6.wdp"/><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Lt25vwMvKRI?feature=oembed" TargetMode="External"/><Relationship Id="rId4" Type="http://schemas.openxmlformats.org/officeDocument/2006/relationships/image" Target="../media/image6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hyperlink" Target="https://www.statsdirect.com/help/survival_analysis/cox_regression.htm" TargetMode="External"/><Relationship Id="rId2" Type="http://schemas.openxmlformats.org/officeDocument/2006/relationships/hyperlink" Target="https://www.flaticon.com/authors/freepik" TargetMode="External"/><Relationship Id="rId1" Type="http://schemas.openxmlformats.org/officeDocument/2006/relationships/slideLayout" Target="../slideLayouts/slideLayout2.xml"/><Relationship Id="rId5" Type="http://schemas.openxmlformats.org/officeDocument/2006/relationships/hyperlink" Target="https://www.straitstimes.com/opinion/new-ways-to-fund-better-long-term-care" TargetMode="External"/><Relationship Id="rId4" Type="http://schemas.openxmlformats.org/officeDocument/2006/relationships/hyperlink" Target="https://projecteuclid.org/euclid.aoas/1223908043"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oe2nMp6TQAM?feature=oembed" TargetMode="Externa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prod.teamgantt.com/gantt/schedule/?ids=1962522#ids=1962522&amp;user=&amp;custom=&amp;company=&amp;hide_completed=false&amp;date_filter=&amp;color_filter="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github.com/cmy96/fyp"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notesSlide" Target="../notesSlides/notesSlide7.xml"/><Relationship Id="rId16" Type="http://schemas.openxmlformats.org/officeDocument/2006/relationships/image" Target="../media/image30.png"/><Relationship Id="rId20" Type="http://schemas.openxmlformats.org/officeDocument/2006/relationships/image" Target="../media/image34.sv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svg"/><Relationship Id="rId22"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76749" y="1673836"/>
            <a:ext cx="5238466" cy="1054013"/>
          </a:xfrm>
        </p:spPr>
        <p:txBody>
          <a:bodyPr anchor="b">
            <a:normAutofit/>
          </a:bodyPr>
          <a:lstStyle/>
          <a:p>
            <a:pPr algn="l"/>
            <a:r>
              <a:rPr lang="en-US" b="1">
                <a:solidFill>
                  <a:schemeClr val="accent1"/>
                </a:solidFill>
                <a:latin typeface="+mn-lt"/>
                <a:ea typeface="Verdana"/>
                <a:cs typeface="Tunga"/>
              </a:rPr>
              <a:t>Team C.A.R.E</a:t>
            </a:r>
          </a:p>
        </p:txBody>
      </p:sp>
      <p:sp>
        <p:nvSpPr>
          <p:cNvPr id="3" name="Subtitle 2"/>
          <p:cNvSpPr>
            <a:spLocks noGrp="1"/>
          </p:cNvSpPr>
          <p:nvPr>
            <p:ph type="subTitle" idx="1"/>
          </p:nvPr>
        </p:nvSpPr>
        <p:spPr>
          <a:xfrm>
            <a:off x="970323" y="4313286"/>
            <a:ext cx="3633352" cy="2163551"/>
          </a:xfrm>
        </p:spPr>
        <p:txBody>
          <a:bodyPr vert="horz" lIns="91440" tIns="45720" rIns="91440" bIns="45720" rtlCol="0" anchor="t">
            <a:normAutofit/>
          </a:bodyPr>
          <a:lstStyle/>
          <a:p>
            <a:pPr algn="just"/>
            <a:r>
              <a:rPr lang="en-US" sz="2000" i="1">
                <a:solidFill>
                  <a:schemeClr val="tx1">
                    <a:lumMod val="85000"/>
                    <a:lumOff val="15000"/>
                  </a:schemeClr>
                </a:solidFill>
                <a:cs typeface="Calibri"/>
              </a:rPr>
              <a:t>“Developing a cost and survival prediction application to improve patient decision making and planning for cancer treatment”</a:t>
            </a:r>
          </a:p>
          <a:p>
            <a:pPr algn="just"/>
            <a:endParaRPr lang="en-US" sz="2000" i="1">
              <a:solidFill>
                <a:schemeClr val="tx1">
                  <a:lumMod val="85000"/>
                  <a:lumOff val="15000"/>
                </a:schemeClr>
              </a:solidFill>
            </a:endParaRPr>
          </a:p>
        </p:txBody>
      </p:sp>
      <p:sp>
        <p:nvSpPr>
          <p:cNvPr id="12" name="Freeform: Shape 1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751B9D57-7EC6-43CE-BD02-21370479E4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1964" y="1908686"/>
            <a:ext cx="4290886" cy="4097796"/>
          </a:xfrm>
          <a:prstGeom prst="rect">
            <a:avLst/>
          </a:prstGeom>
        </p:spPr>
      </p:pic>
      <p:pic>
        <p:nvPicPr>
          <p:cNvPr id="1026" name="Picture 2" descr="Image result for national cancer centre singapore logo">
            <a:extLst>
              <a:ext uri="{FF2B5EF4-FFF2-40B4-BE49-F238E27FC236}">
                <a16:creationId xmlns:a16="http://schemas.microsoft.com/office/drawing/2014/main" id="{F3EEA02D-ED42-45E2-8AB4-8585C486AA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864" b="24911"/>
          <a:stretch/>
        </p:blipFill>
        <p:spPr bwMode="auto">
          <a:xfrm>
            <a:off x="3400794" y="3009956"/>
            <a:ext cx="2629219" cy="962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mu logo">
            <a:extLst>
              <a:ext uri="{FF2B5EF4-FFF2-40B4-BE49-F238E27FC236}">
                <a16:creationId xmlns:a16="http://schemas.microsoft.com/office/drawing/2014/main" id="{73685710-B611-46CB-87B7-E0893D590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746" y="3009956"/>
            <a:ext cx="2091983" cy="87166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9728E770-C4E1-471A-895F-0AEBA4FABDE8}"/>
              </a:ext>
            </a:extLst>
          </p:cNvPr>
          <p:cNvCxnSpPr>
            <a:cxnSpLocks/>
          </p:cNvCxnSpPr>
          <p:nvPr/>
        </p:nvCxnSpPr>
        <p:spPr>
          <a:xfrm>
            <a:off x="3328479" y="3009956"/>
            <a:ext cx="0" cy="96202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5815F05C-D4B5-48CD-981E-ACDF26A987D5}"/>
              </a:ext>
            </a:extLst>
          </p:cNvPr>
          <p:cNvCxnSpPr>
            <a:cxnSpLocks/>
            <a:stCxn id="5" idx="3"/>
            <a:endCxn id="27" idx="1"/>
          </p:cNvCxnSpPr>
          <p:nvPr/>
        </p:nvCxnSpPr>
        <p:spPr>
          <a:xfrm>
            <a:off x="7727796" y="4098066"/>
            <a:ext cx="1087242" cy="127354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A68779D-AD8F-4DA3-A665-CCE5E3F04063}"/>
              </a:ext>
            </a:extLst>
          </p:cNvPr>
          <p:cNvSpPr>
            <a:spLocks noGrp="1"/>
          </p:cNvSpPr>
          <p:nvPr>
            <p:ph type="title"/>
          </p:nvPr>
        </p:nvSpPr>
        <p:spPr/>
        <p:txBody>
          <a:bodyPr>
            <a:normAutofit/>
          </a:bodyPr>
          <a:lstStyle/>
          <a:p>
            <a:r>
              <a:rPr lang="en-US" sz="4000" b="1">
                <a:solidFill>
                  <a:schemeClr val="accent1"/>
                </a:solidFill>
                <a:latin typeface="+mn-lt"/>
              </a:rPr>
              <a:t>Input Output for Key Machine Learning Models</a:t>
            </a:r>
          </a:p>
        </p:txBody>
      </p:sp>
      <p:sp>
        <p:nvSpPr>
          <p:cNvPr id="6" name="Rectangle: Rounded Corners 5">
            <a:extLst>
              <a:ext uri="{FF2B5EF4-FFF2-40B4-BE49-F238E27FC236}">
                <a16:creationId xmlns:a16="http://schemas.microsoft.com/office/drawing/2014/main" id="{1294A214-B6FE-4581-B3ED-8D1C9CA44118}"/>
              </a:ext>
            </a:extLst>
          </p:cNvPr>
          <p:cNvSpPr/>
          <p:nvPr/>
        </p:nvSpPr>
        <p:spPr>
          <a:xfrm>
            <a:off x="89212" y="2390069"/>
            <a:ext cx="2787804" cy="3415991"/>
          </a:xfrm>
          <a:prstGeom prst="roundRect">
            <a:avLst/>
          </a:prstGeom>
          <a:ln w="476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endParaRPr lang="en-US"/>
          </a:p>
        </p:txBody>
      </p:sp>
      <p:cxnSp>
        <p:nvCxnSpPr>
          <p:cNvPr id="8" name="Straight Arrow Connector 7">
            <a:extLst>
              <a:ext uri="{FF2B5EF4-FFF2-40B4-BE49-F238E27FC236}">
                <a16:creationId xmlns:a16="http://schemas.microsoft.com/office/drawing/2014/main" id="{3B6D9F0E-12CD-4A45-8103-C3DB30DD10C3}"/>
              </a:ext>
            </a:extLst>
          </p:cNvPr>
          <p:cNvCxnSpPr>
            <a:cxnSpLocks/>
            <a:stCxn id="6" idx="3"/>
            <a:endCxn id="5" idx="1"/>
          </p:cNvCxnSpPr>
          <p:nvPr/>
        </p:nvCxnSpPr>
        <p:spPr>
          <a:xfrm>
            <a:off x="2877016" y="4098065"/>
            <a:ext cx="810321"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8A58E6-967F-4FBA-9408-C9E125E6A704}"/>
              </a:ext>
            </a:extLst>
          </p:cNvPr>
          <p:cNvCxnSpPr>
            <a:cxnSpLocks/>
            <a:stCxn id="5" idx="3"/>
            <a:endCxn id="22" idx="1"/>
          </p:cNvCxnSpPr>
          <p:nvPr/>
        </p:nvCxnSpPr>
        <p:spPr>
          <a:xfrm flipV="1">
            <a:off x="7727796" y="2476023"/>
            <a:ext cx="1031486" cy="162204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EE2B9D-717F-4241-B5DC-1A487382E3AE}"/>
              </a:ext>
            </a:extLst>
          </p:cNvPr>
          <p:cNvCxnSpPr>
            <a:cxnSpLocks/>
            <a:stCxn id="5" idx="3"/>
            <a:endCxn id="30" idx="1"/>
          </p:cNvCxnSpPr>
          <p:nvPr/>
        </p:nvCxnSpPr>
        <p:spPr>
          <a:xfrm flipV="1">
            <a:off x="7727796" y="4098064"/>
            <a:ext cx="1031487"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647BDCB2-A297-4615-A92A-044BBB6DFC84}"/>
              </a:ext>
            </a:extLst>
          </p:cNvPr>
          <p:cNvSpPr/>
          <p:nvPr/>
        </p:nvSpPr>
        <p:spPr>
          <a:xfrm>
            <a:off x="3687337" y="3066578"/>
            <a:ext cx="4040459" cy="2062975"/>
          </a:xfrm>
          <a:prstGeom prst="roundRect">
            <a:avLst/>
          </a:prstGeom>
          <a:ln w="82550">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22" name="Rectangle: Rounded Corners 21">
            <a:extLst>
              <a:ext uri="{FF2B5EF4-FFF2-40B4-BE49-F238E27FC236}">
                <a16:creationId xmlns:a16="http://schemas.microsoft.com/office/drawing/2014/main" id="{EF77D739-ABDB-40FE-8B3A-274178930B3E}"/>
              </a:ext>
            </a:extLst>
          </p:cNvPr>
          <p:cNvSpPr/>
          <p:nvPr/>
        </p:nvSpPr>
        <p:spPr>
          <a:xfrm>
            <a:off x="8759282" y="1769560"/>
            <a:ext cx="3332358" cy="1412926"/>
          </a:xfrm>
          <a:prstGeom prst="roundRect">
            <a:avLst/>
          </a:prstGeom>
          <a:solidFill>
            <a:schemeClr val="accent4"/>
          </a:solidFill>
          <a:ln w="476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Cost Prediction</a:t>
            </a:r>
          </a:p>
          <a:p>
            <a:pPr algn="ctr"/>
            <a:r>
              <a:rPr lang="en-US" sz="2000">
                <a:solidFill>
                  <a:schemeClr val="tx1"/>
                </a:solidFill>
              </a:rPr>
              <a:t>{“1</a:t>
            </a:r>
            <a:r>
              <a:rPr lang="en-US" sz="2000" baseline="30000">
                <a:solidFill>
                  <a:schemeClr val="tx1"/>
                </a:solidFill>
              </a:rPr>
              <a:t>st</a:t>
            </a:r>
            <a:r>
              <a:rPr lang="en-US" sz="2000">
                <a:solidFill>
                  <a:schemeClr val="tx1"/>
                </a:solidFill>
              </a:rPr>
              <a:t> </a:t>
            </a:r>
            <a:r>
              <a:rPr lang="en-US" sz="2000" err="1">
                <a:solidFill>
                  <a:schemeClr val="tx1"/>
                </a:solidFill>
              </a:rPr>
              <a:t>Yr</a:t>
            </a:r>
            <a:r>
              <a:rPr lang="en-US" sz="2000">
                <a:solidFill>
                  <a:schemeClr val="tx1"/>
                </a:solidFill>
              </a:rPr>
              <a:t>”: “$x”, </a:t>
            </a:r>
          </a:p>
          <a:p>
            <a:pPr algn="ctr"/>
            <a:r>
              <a:rPr lang="en-US" sz="2000">
                <a:solidFill>
                  <a:schemeClr val="tx1"/>
                </a:solidFill>
              </a:rPr>
              <a:t>… ,</a:t>
            </a:r>
          </a:p>
          <a:p>
            <a:pPr algn="ctr"/>
            <a:r>
              <a:rPr lang="en-US" sz="2000">
                <a:solidFill>
                  <a:schemeClr val="tx1"/>
                </a:solidFill>
              </a:rPr>
              <a:t> “10</a:t>
            </a:r>
            <a:r>
              <a:rPr lang="en-US" sz="2000" baseline="30000">
                <a:solidFill>
                  <a:schemeClr val="tx1"/>
                </a:solidFill>
              </a:rPr>
              <a:t>th</a:t>
            </a:r>
            <a:r>
              <a:rPr lang="en-US" sz="2000">
                <a:solidFill>
                  <a:schemeClr val="tx1"/>
                </a:solidFill>
              </a:rPr>
              <a:t> </a:t>
            </a:r>
            <a:r>
              <a:rPr lang="en-US" sz="2000" err="1">
                <a:solidFill>
                  <a:schemeClr val="tx1"/>
                </a:solidFill>
              </a:rPr>
              <a:t>Yr</a:t>
            </a:r>
            <a:r>
              <a:rPr lang="en-US" sz="2000">
                <a:solidFill>
                  <a:schemeClr val="tx1"/>
                </a:solidFill>
              </a:rPr>
              <a:t>”: “$x”}</a:t>
            </a:r>
          </a:p>
        </p:txBody>
      </p:sp>
      <p:sp>
        <p:nvSpPr>
          <p:cNvPr id="27" name="Rectangle: Rounded Corners 26">
            <a:extLst>
              <a:ext uri="{FF2B5EF4-FFF2-40B4-BE49-F238E27FC236}">
                <a16:creationId xmlns:a16="http://schemas.microsoft.com/office/drawing/2014/main" id="{0191BABF-96B0-4F91-89FD-14E6BAE404F0}"/>
              </a:ext>
            </a:extLst>
          </p:cNvPr>
          <p:cNvSpPr/>
          <p:nvPr/>
        </p:nvSpPr>
        <p:spPr>
          <a:xfrm>
            <a:off x="8759283" y="4999675"/>
            <a:ext cx="3332358" cy="1412926"/>
          </a:xfrm>
          <a:prstGeom prst="roundRect">
            <a:avLst/>
          </a:prstGeom>
          <a:solidFill>
            <a:schemeClr val="accent4"/>
          </a:solidFill>
          <a:ln w="476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Feature Sel.</a:t>
            </a:r>
          </a:p>
          <a:p>
            <a:pPr algn="ctr"/>
            <a:r>
              <a:rPr lang="en-US" sz="2000">
                <a:solidFill>
                  <a:schemeClr val="tx1"/>
                </a:solidFill>
              </a:rPr>
              <a:t>{“x1 Weight”: 0.02 +- 0.01, </a:t>
            </a:r>
          </a:p>
          <a:p>
            <a:pPr algn="ctr"/>
            <a:r>
              <a:rPr lang="en-US" sz="2000">
                <a:solidFill>
                  <a:schemeClr val="tx1"/>
                </a:solidFill>
              </a:rPr>
              <a:t>… ,</a:t>
            </a:r>
          </a:p>
          <a:p>
            <a:pPr algn="ctr"/>
            <a:r>
              <a:rPr lang="en-US" sz="2000">
                <a:solidFill>
                  <a:schemeClr val="tx1"/>
                </a:solidFill>
              </a:rPr>
              <a:t> “</a:t>
            </a:r>
            <a:r>
              <a:rPr lang="en-US" sz="2000" err="1">
                <a:solidFill>
                  <a:schemeClr val="tx1"/>
                </a:solidFill>
              </a:rPr>
              <a:t>xn</a:t>
            </a:r>
            <a:r>
              <a:rPr lang="en-US" sz="2000">
                <a:solidFill>
                  <a:schemeClr val="tx1"/>
                </a:solidFill>
              </a:rPr>
              <a:t> Weight”: 0.02 +- 0.01}</a:t>
            </a:r>
          </a:p>
        </p:txBody>
      </p:sp>
      <p:sp>
        <p:nvSpPr>
          <p:cNvPr id="30" name="Rectangle: Rounded Corners 29">
            <a:extLst>
              <a:ext uri="{FF2B5EF4-FFF2-40B4-BE49-F238E27FC236}">
                <a16:creationId xmlns:a16="http://schemas.microsoft.com/office/drawing/2014/main" id="{993967ED-33F1-4DF1-BCB1-6627DB18211E}"/>
              </a:ext>
            </a:extLst>
          </p:cNvPr>
          <p:cNvSpPr/>
          <p:nvPr/>
        </p:nvSpPr>
        <p:spPr>
          <a:xfrm>
            <a:off x="8759283" y="3391601"/>
            <a:ext cx="3332358" cy="1412926"/>
          </a:xfrm>
          <a:prstGeom prst="roundRect">
            <a:avLst/>
          </a:prstGeom>
          <a:solidFill>
            <a:schemeClr val="accent4"/>
          </a:solidFill>
          <a:ln w="476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err="1">
                <a:solidFill>
                  <a:schemeClr val="tx1"/>
                </a:solidFill>
              </a:rPr>
              <a:t>Surv</a:t>
            </a:r>
            <a:r>
              <a:rPr lang="en-US" sz="2000" b="1" u="sng">
                <a:solidFill>
                  <a:schemeClr val="tx1"/>
                </a:solidFill>
              </a:rPr>
              <a:t> Prediction</a:t>
            </a:r>
          </a:p>
          <a:p>
            <a:pPr algn="ctr"/>
            <a:r>
              <a:rPr lang="en-US" sz="2000">
                <a:solidFill>
                  <a:schemeClr val="tx1"/>
                </a:solidFill>
              </a:rPr>
              <a:t>{“P(</a:t>
            </a:r>
            <a:r>
              <a:rPr lang="en-US" sz="2000" err="1">
                <a:solidFill>
                  <a:schemeClr val="tx1"/>
                </a:solidFill>
              </a:rPr>
              <a:t>surv|t</a:t>
            </a:r>
            <a:r>
              <a:rPr lang="en-US" sz="2000">
                <a:solidFill>
                  <a:schemeClr val="tx1"/>
                </a:solidFill>
              </a:rPr>
              <a:t>=1)”, </a:t>
            </a:r>
          </a:p>
          <a:p>
            <a:pPr algn="ctr"/>
            <a:r>
              <a:rPr lang="en-US" sz="2000">
                <a:solidFill>
                  <a:schemeClr val="tx1"/>
                </a:solidFill>
              </a:rPr>
              <a:t>… ,</a:t>
            </a:r>
          </a:p>
          <a:p>
            <a:pPr algn="ctr"/>
            <a:r>
              <a:rPr lang="en-US" sz="2000">
                <a:solidFill>
                  <a:schemeClr val="tx1"/>
                </a:solidFill>
              </a:rPr>
              <a:t> “P(</a:t>
            </a:r>
            <a:r>
              <a:rPr lang="en-US" sz="2000" err="1">
                <a:solidFill>
                  <a:schemeClr val="tx1"/>
                </a:solidFill>
              </a:rPr>
              <a:t>surv|t</a:t>
            </a:r>
            <a:r>
              <a:rPr lang="en-US" sz="2000">
                <a:solidFill>
                  <a:schemeClr val="tx1"/>
                </a:solidFill>
              </a:rPr>
              <a:t>=10)”}</a:t>
            </a:r>
          </a:p>
        </p:txBody>
      </p:sp>
    </p:spTree>
    <p:extLst>
      <p:ext uri="{BB962C8B-B14F-4D97-AF65-F5344CB8AC3E}">
        <p14:creationId xmlns:p14="http://schemas.microsoft.com/office/powerpoint/2010/main" val="196841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8778080F-86E2-4EDC-A8FB-53AD1FD768B8}"/>
              </a:ext>
            </a:extLst>
          </p:cNvPr>
          <p:cNvSpPr/>
          <p:nvPr/>
        </p:nvSpPr>
        <p:spPr>
          <a:xfrm>
            <a:off x="7993988" y="3289629"/>
            <a:ext cx="2077149"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BCAC3A7E-6407-426E-832A-BDAC3522D09C}"/>
              </a:ext>
            </a:extLst>
          </p:cNvPr>
          <p:cNvSpPr/>
          <p:nvPr/>
        </p:nvSpPr>
        <p:spPr>
          <a:xfrm>
            <a:off x="4590816" y="3289629"/>
            <a:ext cx="3231633"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1848B1F-EF26-48D6-8474-F4D912EE87B4}"/>
              </a:ext>
            </a:extLst>
          </p:cNvPr>
          <p:cNvSpPr/>
          <p:nvPr/>
        </p:nvSpPr>
        <p:spPr>
          <a:xfrm>
            <a:off x="2723376" y="3259811"/>
            <a:ext cx="1646177"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351ED1D-6BDC-4C19-ABD8-BF359A57486F}"/>
              </a:ext>
            </a:extLst>
          </p:cNvPr>
          <p:cNvSpPr/>
          <p:nvPr/>
        </p:nvSpPr>
        <p:spPr>
          <a:xfrm>
            <a:off x="916146" y="3259811"/>
            <a:ext cx="1646177"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161925" y="-53019"/>
            <a:ext cx="10515600" cy="1325563"/>
          </a:xfrm>
        </p:spPr>
        <p:txBody>
          <a:bodyPr>
            <a:normAutofit/>
          </a:bodyPr>
          <a:lstStyle/>
          <a:p>
            <a:r>
              <a:rPr lang="en-US" sz="4000" b="1">
                <a:solidFill>
                  <a:schemeClr val="accent1"/>
                </a:solidFill>
                <a:latin typeface="+mn-lt"/>
                <a:ea typeface="+mj-lt"/>
                <a:cs typeface="+mj-lt"/>
              </a:rPr>
              <a:t>Project Management </a:t>
            </a:r>
            <a:r>
              <a:rPr lang="en-US" sz="4000">
                <a:solidFill>
                  <a:schemeClr val="accent1"/>
                </a:solidFill>
                <a:latin typeface="+mn-lt"/>
                <a:ea typeface="+mj-lt"/>
                <a:cs typeface="+mj-lt"/>
              </a:rPr>
              <a:t>(Planned - Simplified)</a:t>
            </a:r>
            <a:endParaRPr lang="en-US" sz="4000">
              <a:solidFill>
                <a:schemeClr val="accent1"/>
              </a:solidFill>
              <a:latin typeface="+mn-lt"/>
            </a:endParaRPr>
          </a:p>
        </p:txBody>
      </p:sp>
      <p:cxnSp>
        <p:nvCxnSpPr>
          <p:cNvPr id="17" name="Straight Arrow Connector 16">
            <a:extLst>
              <a:ext uri="{FF2B5EF4-FFF2-40B4-BE49-F238E27FC236}">
                <a16:creationId xmlns:a16="http://schemas.microsoft.com/office/drawing/2014/main" id="{57930B41-ADB7-416C-9574-5E42159B7563}"/>
              </a:ext>
            </a:extLst>
          </p:cNvPr>
          <p:cNvCxnSpPr>
            <a:cxnSpLocks/>
          </p:cNvCxnSpPr>
          <p:nvPr/>
        </p:nvCxnSpPr>
        <p:spPr>
          <a:xfrm flipV="1">
            <a:off x="1050132" y="2854410"/>
            <a:ext cx="10720386" cy="1"/>
          </a:xfrm>
          <a:prstGeom prst="straightConnector1">
            <a:avLst/>
          </a:prstGeom>
          <a:ln w="171450">
            <a:tailEnd type="triangle"/>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41960D8-41CF-43D4-A7B4-1EA80214AE24}"/>
              </a:ext>
            </a:extLst>
          </p:cNvPr>
          <p:cNvCxnSpPr>
            <a:cxnSpLocks/>
          </p:cNvCxnSpPr>
          <p:nvPr/>
        </p:nvCxnSpPr>
        <p:spPr>
          <a:xfrm>
            <a:off x="1050132" y="2854410"/>
            <a:ext cx="3398043" cy="0"/>
          </a:xfrm>
          <a:prstGeom prst="line">
            <a:avLst/>
          </a:prstGeom>
          <a:ln w="171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6F438-DBEB-4678-B042-70086CA56D01}"/>
              </a:ext>
            </a:extLst>
          </p:cNvPr>
          <p:cNvCxnSpPr>
            <a:cxnSpLocks/>
          </p:cNvCxnSpPr>
          <p:nvPr/>
        </p:nvCxnSpPr>
        <p:spPr>
          <a:xfrm>
            <a:off x="10315460" y="5109986"/>
            <a:ext cx="40005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A87C819-8F0C-4A0D-92FF-B88FBB5129B6}"/>
              </a:ext>
            </a:extLst>
          </p:cNvPr>
          <p:cNvSpPr txBox="1"/>
          <p:nvPr/>
        </p:nvSpPr>
        <p:spPr>
          <a:xfrm>
            <a:off x="10722768" y="4896576"/>
            <a:ext cx="2066925" cy="369332"/>
          </a:xfrm>
          <a:prstGeom prst="rect">
            <a:avLst/>
          </a:prstGeom>
          <a:noFill/>
        </p:spPr>
        <p:txBody>
          <a:bodyPr wrap="square" rtlCol="0">
            <a:spAutoFit/>
          </a:bodyPr>
          <a:lstStyle/>
          <a:p>
            <a:r>
              <a:rPr lang="en-US"/>
              <a:t>Iteration 1</a:t>
            </a:r>
          </a:p>
        </p:txBody>
      </p:sp>
      <p:cxnSp>
        <p:nvCxnSpPr>
          <p:cNvPr id="25" name="Straight Connector 24">
            <a:extLst>
              <a:ext uri="{FF2B5EF4-FFF2-40B4-BE49-F238E27FC236}">
                <a16:creationId xmlns:a16="http://schemas.microsoft.com/office/drawing/2014/main" id="{FAA58C6C-D9E0-43C0-9A7E-603D3B685C11}"/>
              </a:ext>
            </a:extLst>
          </p:cNvPr>
          <p:cNvCxnSpPr>
            <a:cxnSpLocks/>
          </p:cNvCxnSpPr>
          <p:nvPr/>
        </p:nvCxnSpPr>
        <p:spPr>
          <a:xfrm>
            <a:off x="4448175" y="2854410"/>
            <a:ext cx="3473575" cy="0"/>
          </a:xfrm>
          <a:prstGeom prst="line">
            <a:avLst/>
          </a:prstGeom>
          <a:ln w="1714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20C961-449E-43AC-842E-59991127ED8E}"/>
              </a:ext>
            </a:extLst>
          </p:cNvPr>
          <p:cNvCxnSpPr>
            <a:cxnSpLocks/>
          </p:cNvCxnSpPr>
          <p:nvPr/>
        </p:nvCxnSpPr>
        <p:spPr>
          <a:xfrm>
            <a:off x="7921750" y="2854410"/>
            <a:ext cx="3327275" cy="0"/>
          </a:xfrm>
          <a:prstGeom prst="line">
            <a:avLst/>
          </a:prstGeom>
          <a:ln w="171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E5EC69D-EFEE-45E8-A38E-EEBD9FA06F30}"/>
              </a:ext>
            </a:extLst>
          </p:cNvPr>
          <p:cNvCxnSpPr>
            <a:cxnSpLocks/>
          </p:cNvCxnSpPr>
          <p:nvPr/>
        </p:nvCxnSpPr>
        <p:spPr>
          <a:xfrm>
            <a:off x="10315460" y="5479318"/>
            <a:ext cx="390525" cy="0"/>
          </a:xfrm>
          <a:prstGeom prst="line">
            <a:avLst/>
          </a:prstGeom>
          <a:ln w="635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B2BECD5-243B-4D2D-A9A8-DFD18D661EFF}"/>
              </a:ext>
            </a:extLst>
          </p:cNvPr>
          <p:cNvSpPr txBox="1"/>
          <p:nvPr/>
        </p:nvSpPr>
        <p:spPr>
          <a:xfrm>
            <a:off x="10722768" y="5265908"/>
            <a:ext cx="2066925" cy="369332"/>
          </a:xfrm>
          <a:prstGeom prst="rect">
            <a:avLst/>
          </a:prstGeom>
          <a:noFill/>
        </p:spPr>
        <p:txBody>
          <a:bodyPr wrap="square" rtlCol="0">
            <a:spAutoFit/>
          </a:bodyPr>
          <a:lstStyle/>
          <a:p>
            <a:r>
              <a:rPr lang="en-US"/>
              <a:t>Iteration 2</a:t>
            </a:r>
          </a:p>
        </p:txBody>
      </p:sp>
      <p:cxnSp>
        <p:nvCxnSpPr>
          <p:cNvPr id="37" name="Straight Connector 36">
            <a:extLst>
              <a:ext uri="{FF2B5EF4-FFF2-40B4-BE49-F238E27FC236}">
                <a16:creationId xmlns:a16="http://schemas.microsoft.com/office/drawing/2014/main" id="{0E9FFF40-2D30-45A6-BEE3-A25549DC7C91}"/>
              </a:ext>
            </a:extLst>
          </p:cNvPr>
          <p:cNvCxnSpPr>
            <a:cxnSpLocks/>
          </p:cNvCxnSpPr>
          <p:nvPr/>
        </p:nvCxnSpPr>
        <p:spPr>
          <a:xfrm>
            <a:off x="10315460" y="5860829"/>
            <a:ext cx="39052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F48AE8-5F2A-488E-B182-AEF3F2E84D29}"/>
              </a:ext>
            </a:extLst>
          </p:cNvPr>
          <p:cNvSpPr txBox="1"/>
          <p:nvPr/>
        </p:nvSpPr>
        <p:spPr>
          <a:xfrm>
            <a:off x="10722768" y="5647419"/>
            <a:ext cx="2066925" cy="369332"/>
          </a:xfrm>
          <a:prstGeom prst="rect">
            <a:avLst/>
          </a:prstGeom>
          <a:noFill/>
        </p:spPr>
        <p:txBody>
          <a:bodyPr wrap="square" rtlCol="0">
            <a:spAutoFit/>
          </a:bodyPr>
          <a:lstStyle/>
          <a:p>
            <a:r>
              <a:rPr lang="en-US"/>
              <a:t>Iteration 3</a:t>
            </a:r>
          </a:p>
        </p:txBody>
      </p:sp>
      <p:sp>
        <p:nvSpPr>
          <p:cNvPr id="43" name="TextBox 42">
            <a:extLst>
              <a:ext uri="{FF2B5EF4-FFF2-40B4-BE49-F238E27FC236}">
                <a16:creationId xmlns:a16="http://schemas.microsoft.com/office/drawing/2014/main" id="{A5661506-0025-4643-B245-1FFEC5B32D37}"/>
              </a:ext>
            </a:extLst>
          </p:cNvPr>
          <p:cNvSpPr txBox="1"/>
          <p:nvPr/>
        </p:nvSpPr>
        <p:spPr>
          <a:xfrm>
            <a:off x="365163" y="1159166"/>
            <a:ext cx="1479474" cy="923330"/>
          </a:xfrm>
          <a:prstGeom prst="rect">
            <a:avLst/>
          </a:prstGeom>
          <a:noFill/>
        </p:spPr>
        <p:txBody>
          <a:bodyPr wrap="square" rtlCol="0">
            <a:spAutoFit/>
          </a:bodyPr>
          <a:lstStyle/>
          <a:p>
            <a:pPr algn="ctr"/>
            <a:r>
              <a:rPr lang="en-US" b="1"/>
              <a:t>Proposal Submission</a:t>
            </a:r>
          </a:p>
          <a:p>
            <a:pPr algn="ctr"/>
            <a:r>
              <a:rPr lang="en-US"/>
              <a:t>1</a:t>
            </a:r>
            <a:r>
              <a:rPr lang="en-US" baseline="30000"/>
              <a:t>st</a:t>
            </a:r>
            <a:r>
              <a:rPr lang="en-US"/>
              <a:t> Dec 19</a:t>
            </a:r>
          </a:p>
        </p:txBody>
      </p:sp>
      <p:grpSp>
        <p:nvGrpSpPr>
          <p:cNvPr id="45" name="Group 44">
            <a:extLst>
              <a:ext uri="{FF2B5EF4-FFF2-40B4-BE49-F238E27FC236}">
                <a16:creationId xmlns:a16="http://schemas.microsoft.com/office/drawing/2014/main" id="{5E7BAF56-0511-4FB4-84A7-37B35C6B51A3}"/>
              </a:ext>
            </a:extLst>
          </p:cNvPr>
          <p:cNvGrpSpPr/>
          <p:nvPr/>
        </p:nvGrpSpPr>
        <p:grpSpPr>
          <a:xfrm>
            <a:off x="838206" y="2119497"/>
            <a:ext cx="533389" cy="536389"/>
            <a:chOff x="523881" y="2262372"/>
            <a:chExt cx="533389" cy="536389"/>
          </a:xfrm>
        </p:grpSpPr>
        <p:sp>
          <p:nvSpPr>
            <p:cNvPr id="39" name="Teardrop 38">
              <a:extLst>
                <a:ext uri="{FF2B5EF4-FFF2-40B4-BE49-F238E27FC236}">
                  <a16:creationId xmlns:a16="http://schemas.microsoft.com/office/drawing/2014/main" id="{BDD48775-DE9F-4052-8199-CB56E9055C1B}"/>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3D55D56-8E5F-4A6D-8721-1DB092F37321}"/>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B893B739-228E-4476-B9A1-C0FA093B387B}"/>
              </a:ext>
            </a:extLst>
          </p:cNvPr>
          <p:cNvGrpSpPr/>
          <p:nvPr/>
        </p:nvGrpSpPr>
        <p:grpSpPr>
          <a:xfrm>
            <a:off x="2304736" y="2102979"/>
            <a:ext cx="533389" cy="536389"/>
            <a:chOff x="523881" y="2262372"/>
            <a:chExt cx="533389" cy="536389"/>
          </a:xfrm>
        </p:grpSpPr>
        <p:sp>
          <p:nvSpPr>
            <p:cNvPr id="47" name="Teardrop 46">
              <a:extLst>
                <a:ext uri="{FF2B5EF4-FFF2-40B4-BE49-F238E27FC236}">
                  <a16:creationId xmlns:a16="http://schemas.microsoft.com/office/drawing/2014/main" id="{466E2120-A173-4C8B-8E52-C2AB632D7EE2}"/>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A37F83D-DD4C-4CE2-B092-2031B224AAB0}"/>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5CCE8A63-00CF-45CD-94E1-8D461AA509D5}"/>
              </a:ext>
            </a:extLst>
          </p:cNvPr>
          <p:cNvSpPr txBox="1"/>
          <p:nvPr/>
        </p:nvSpPr>
        <p:spPr>
          <a:xfrm rot="16200000">
            <a:off x="-56831" y="3369886"/>
            <a:ext cx="1080794" cy="584775"/>
          </a:xfrm>
          <a:prstGeom prst="rect">
            <a:avLst/>
          </a:prstGeom>
          <a:noFill/>
        </p:spPr>
        <p:txBody>
          <a:bodyPr wrap="square" rtlCol="0">
            <a:spAutoFit/>
          </a:bodyPr>
          <a:lstStyle/>
          <a:p>
            <a:pPr algn="ctr"/>
            <a:r>
              <a:rPr lang="en-US" sz="1600">
                <a:solidFill>
                  <a:srgbClr val="0070C0"/>
                </a:solidFill>
              </a:rPr>
              <a:t>Machine Learning</a:t>
            </a:r>
          </a:p>
        </p:txBody>
      </p:sp>
      <p:grpSp>
        <p:nvGrpSpPr>
          <p:cNvPr id="50" name="Group 49">
            <a:extLst>
              <a:ext uri="{FF2B5EF4-FFF2-40B4-BE49-F238E27FC236}">
                <a16:creationId xmlns:a16="http://schemas.microsoft.com/office/drawing/2014/main" id="{2C13E471-8317-47CC-A3AF-AC234D7824B1}"/>
              </a:ext>
            </a:extLst>
          </p:cNvPr>
          <p:cNvGrpSpPr/>
          <p:nvPr/>
        </p:nvGrpSpPr>
        <p:grpSpPr>
          <a:xfrm>
            <a:off x="6239439" y="2108994"/>
            <a:ext cx="533389" cy="536389"/>
            <a:chOff x="523881" y="2262372"/>
            <a:chExt cx="533389" cy="536389"/>
          </a:xfrm>
        </p:grpSpPr>
        <p:sp>
          <p:nvSpPr>
            <p:cNvPr id="51" name="Teardrop 50">
              <a:extLst>
                <a:ext uri="{FF2B5EF4-FFF2-40B4-BE49-F238E27FC236}">
                  <a16:creationId xmlns:a16="http://schemas.microsoft.com/office/drawing/2014/main" id="{64FEEB8B-8DF3-4202-9C94-15302B44811F}"/>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CD64E49-8FCE-43DC-889B-C85F926B0F58}"/>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253A5335-980A-462E-8D5B-244195D2005B}"/>
              </a:ext>
            </a:extLst>
          </p:cNvPr>
          <p:cNvSpPr txBox="1"/>
          <p:nvPr/>
        </p:nvSpPr>
        <p:spPr>
          <a:xfrm>
            <a:off x="5766396" y="1171853"/>
            <a:ext cx="1479474" cy="923330"/>
          </a:xfrm>
          <a:prstGeom prst="rect">
            <a:avLst/>
          </a:prstGeom>
          <a:noFill/>
        </p:spPr>
        <p:txBody>
          <a:bodyPr wrap="square" rtlCol="0">
            <a:spAutoFit/>
          </a:bodyPr>
          <a:lstStyle/>
          <a:p>
            <a:pPr algn="ctr"/>
            <a:r>
              <a:rPr lang="en-US" b="1"/>
              <a:t>Mid-Term</a:t>
            </a:r>
          </a:p>
          <a:p>
            <a:pPr algn="ctr"/>
            <a:r>
              <a:rPr lang="en-US" b="1"/>
              <a:t>Review</a:t>
            </a:r>
          </a:p>
          <a:p>
            <a:pPr algn="ctr"/>
            <a:r>
              <a:rPr lang="en-US"/>
              <a:t>17</a:t>
            </a:r>
            <a:r>
              <a:rPr lang="en-US" baseline="30000"/>
              <a:t>th</a:t>
            </a:r>
            <a:r>
              <a:rPr lang="en-US"/>
              <a:t> Feb 20</a:t>
            </a:r>
          </a:p>
        </p:txBody>
      </p:sp>
      <p:grpSp>
        <p:nvGrpSpPr>
          <p:cNvPr id="54" name="Group 53">
            <a:extLst>
              <a:ext uri="{FF2B5EF4-FFF2-40B4-BE49-F238E27FC236}">
                <a16:creationId xmlns:a16="http://schemas.microsoft.com/office/drawing/2014/main" id="{601C420E-6DB8-4AD9-9A2C-C4C4E26A900A}"/>
              </a:ext>
            </a:extLst>
          </p:cNvPr>
          <p:cNvGrpSpPr/>
          <p:nvPr/>
        </p:nvGrpSpPr>
        <p:grpSpPr>
          <a:xfrm>
            <a:off x="11010906" y="2109990"/>
            <a:ext cx="533389" cy="536389"/>
            <a:chOff x="523881" y="2262372"/>
            <a:chExt cx="533389" cy="536389"/>
          </a:xfrm>
        </p:grpSpPr>
        <p:sp>
          <p:nvSpPr>
            <p:cNvPr id="55" name="Teardrop 54">
              <a:extLst>
                <a:ext uri="{FF2B5EF4-FFF2-40B4-BE49-F238E27FC236}">
                  <a16:creationId xmlns:a16="http://schemas.microsoft.com/office/drawing/2014/main" id="{4E3B3E37-8F54-4329-AA80-9A04AAA5EF8E}"/>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FDE9B9E-EAD0-4689-B3C7-03119FAFAB3D}"/>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39BBF3FE-7125-4776-A4F2-E8F89948D87A}"/>
              </a:ext>
            </a:extLst>
          </p:cNvPr>
          <p:cNvSpPr txBox="1"/>
          <p:nvPr/>
        </p:nvSpPr>
        <p:spPr>
          <a:xfrm>
            <a:off x="10537863" y="1407319"/>
            <a:ext cx="1479474" cy="646331"/>
          </a:xfrm>
          <a:prstGeom prst="rect">
            <a:avLst/>
          </a:prstGeom>
          <a:noFill/>
        </p:spPr>
        <p:txBody>
          <a:bodyPr wrap="square" rtlCol="0">
            <a:spAutoFit/>
          </a:bodyPr>
          <a:lstStyle/>
          <a:p>
            <a:pPr algn="ctr"/>
            <a:r>
              <a:rPr lang="en-US" b="1"/>
              <a:t>Finals</a:t>
            </a:r>
          </a:p>
          <a:p>
            <a:pPr algn="ctr"/>
            <a:r>
              <a:rPr lang="en-US"/>
              <a:t>30</a:t>
            </a:r>
            <a:r>
              <a:rPr lang="en-US" baseline="30000"/>
              <a:t>th</a:t>
            </a:r>
            <a:r>
              <a:rPr lang="en-US"/>
              <a:t> Mar 20</a:t>
            </a:r>
          </a:p>
        </p:txBody>
      </p:sp>
      <p:grpSp>
        <p:nvGrpSpPr>
          <p:cNvPr id="58" name="Group 57">
            <a:extLst>
              <a:ext uri="{FF2B5EF4-FFF2-40B4-BE49-F238E27FC236}">
                <a16:creationId xmlns:a16="http://schemas.microsoft.com/office/drawing/2014/main" id="{3267835C-A0FF-4E18-9360-F25967C2A50B}"/>
              </a:ext>
            </a:extLst>
          </p:cNvPr>
          <p:cNvGrpSpPr/>
          <p:nvPr/>
        </p:nvGrpSpPr>
        <p:grpSpPr>
          <a:xfrm>
            <a:off x="4181480" y="2102978"/>
            <a:ext cx="533389" cy="536389"/>
            <a:chOff x="523881" y="2262372"/>
            <a:chExt cx="533389" cy="536389"/>
          </a:xfrm>
        </p:grpSpPr>
        <p:sp>
          <p:nvSpPr>
            <p:cNvPr id="59" name="Teardrop 58">
              <a:extLst>
                <a:ext uri="{FF2B5EF4-FFF2-40B4-BE49-F238E27FC236}">
                  <a16:creationId xmlns:a16="http://schemas.microsoft.com/office/drawing/2014/main" id="{22A96DFA-FCEF-4964-83D0-C782CFCE6B56}"/>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37C0DC2-16C8-4354-A8BE-33353D93EF61}"/>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FA198F1B-BF90-4081-8BCC-0B685CEBA871}"/>
              </a:ext>
            </a:extLst>
          </p:cNvPr>
          <p:cNvSpPr txBox="1"/>
          <p:nvPr/>
        </p:nvSpPr>
        <p:spPr>
          <a:xfrm>
            <a:off x="3729086" y="1422251"/>
            <a:ext cx="1479474" cy="646331"/>
          </a:xfrm>
          <a:prstGeom prst="rect">
            <a:avLst/>
          </a:prstGeom>
          <a:noFill/>
        </p:spPr>
        <p:txBody>
          <a:bodyPr wrap="square" rtlCol="0">
            <a:spAutoFit/>
          </a:bodyPr>
          <a:lstStyle/>
          <a:p>
            <a:pPr algn="ctr"/>
            <a:r>
              <a:rPr lang="en-US" b="1"/>
              <a:t>User Test 1</a:t>
            </a:r>
          </a:p>
          <a:p>
            <a:pPr algn="ctr"/>
            <a:r>
              <a:rPr lang="en-US"/>
              <a:t>27</a:t>
            </a:r>
            <a:r>
              <a:rPr lang="en-US" baseline="30000"/>
              <a:t>th</a:t>
            </a:r>
            <a:r>
              <a:rPr lang="en-US"/>
              <a:t> Jan 20</a:t>
            </a:r>
          </a:p>
        </p:txBody>
      </p:sp>
      <p:grpSp>
        <p:nvGrpSpPr>
          <p:cNvPr id="62" name="Group 61">
            <a:extLst>
              <a:ext uri="{FF2B5EF4-FFF2-40B4-BE49-F238E27FC236}">
                <a16:creationId xmlns:a16="http://schemas.microsoft.com/office/drawing/2014/main" id="{BE1E21AB-0AE9-4EDC-A05C-2B805C5E52B8}"/>
              </a:ext>
            </a:extLst>
          </p:cNvPr>
          <p:cNvGrpSpPr/>
          <p:nvPr/>
        </p:nvGrpSpPr>
        <p:grpSpPr>
          <a:xfrm>
            <a:off x="7655056" y="2102977"/>
            <a:ext cx="533389" cy="536389"/>
            <a:chOff x="523881" y="2262372"/>
            <a:chExt cx="533389" cy="536389"/>
          </a:xfrm>
        </p:grpSpPr>
        <p:sp>
          <p:nvSpPr>
            <p:cNvPr id="63" name="Teardrop 62">
              <a:extLst>
                <a:ext uri="{FF2B5EF4-FFF2-40B4-BE49-F238E27FC236}">
                  <a16:creationId xmlns:a16="http://schemas.microsoft.com/office/drawing/2014/main" id="{ABBB8AA6-6A92-42A5-BD6C-DF1B4AF2F73A}"/>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1817FFC-36FC-4C9E-9D84-F9212D1C6BA9}"/>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a:extLst>
              <a:ext uri="{FF2B5EF4-FFF2-40B4-BE49-F238E27FC236}">
                <a16:creationId xmlns:a16="http://schemas.microsoft.com/office/drawing/2014/main" id="{D75BA4C3-6287-4694-A841-7F5AAD2D8136}"/>
              </a:ext>
            </a:extLst>
          </p:cNvPr>
          <p:cNvSpPr txBox="1"/>
          <p:nvPr/>
        </p:nvSpPr>
        <p:spPr>
          <a:xfrm>
            <a:off x="7182014" y="1455580"/>
            <a:ext cx="1479474" cy="646331"/>
          </a:xfrm>
          <a:prstGeom prst="rect">
            <a:avLst/>
          </a:prstGeom>
          <a:noFill/>
        </p:spPr>
        <p:txBody>
          <a:bodyPr wrap="square" rtlCol="0">
            <a:spAutoFit/>
          </a:bodyPr>
          <a:lstStyle/>
          <a:p>
            <a:pPr algn="ctr"/>
            <a:r>
              <a:rPr lang="en-US" b="1"/>
              <a:t>User Test 2</a:t>
            </a:r>
          </a:p>
          <a:p>
            <a:pPr algn="ctr"/>
            <a:r>
              <a:rPr lang="en-US"/>
              <a:t>20</a:t>
            </a:r>
            <a:r>
              <a:rPr lang="en-US" baseline="30000"/>
              <a:t>th</a:t>
            </a:r>
            <a:r>
              <a:rPr lang="en-US"/>
              <a:t> Feb 20</a:t>
            </a:r>
          </a:p>
        </p:txBody>
      </p:sp>
      <p:grpSp>
        <p:nvGrpSpPr>
          <p:cNvPr id="66" name="Group 65">
            <a:extLst>
              <a:ext uri="{FF2B5EF4-FFF2-40B4-BE49-F238E27FC236}">
                <a16:creationId xmlns:a16="http://schemas.microsoft.com/office/drawing/2014/main" id="{75986113-E2A2-45F2-9F6C-85E4F566E0EA}"/>
              </a:ext>
            </a:extLst>
          </p:cNvPr>
          <p:cNvGrpSpPr/>
          <p:nvPr/>
        </p:nvGrpSpPr>
        <p:grpSpPr>
          <a:xfrm>
            <a:off x="9681715" y="2095183"/>
            <a:ext cx="533389" cy="536389"/>
            <a:chOff x="523881" y="2262372"/>
            <a:chExt cx="533389" cy="536389"/>
          </a:xfrm>
        </p:grpSpPr>
        <p:sp>
          <p:nvSpPr>
            <p:cNvPr id="67" name="Teardrop 66">
              <a:extLst>
                <a:ext uri="{FF2B5EF4-FFF2-40B4-BE49-F238E27FC236}">
                  <a16:creationId xmlns:a16="http://schemas.microsoft.com/office/drawing/2014/main" id="{DCEFA29F-E2A5-4EE4-A16E-E6E0CF2E64DC}"/>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3D6EEE-B2EB-4E2B-9023-7051D059BFEC}"/>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6017DEA1-DC02-4B73-BEA7-E39115EC301B}"/>
              </a:ext>
            </a:extLst>
          </p:cNvPr>
          <p:cNvSpPr txBox="1"/>
          <p:nvPr/>
        </p:nvSpPr>
        <p:spPr>
          <a:xfrm>
            <a:off x="9198051" y="1442455"/>
            <a:ext cx="1479474" cy="646331"/>
          </a:xfrm>
          <a:prstGeom prst="rect">
            <a:avLst/>
          </a:prstGeom>
          <a:noFill/>
        </p:spPr>
        <p:txBody>
          <a:bodyPr wrap="square" rtlCol="0">
            <a:spAutoFit/>
          </a:bodyPr>
          <a:lstStyle/>
          <a:p>
            <a:pPr algn="ctr"/>
            <a:r>
              <a:rPr lang="en-US" b="1"/>
              <a:t>User Test 3</a:t>
            </a:r>
          </a:p>
          <a:p>
            <a:pPr algn="ctr"/>
            <a:r>
              <a:rPr lang="en-US"/>
              <a:t>23</a:t>
            </a:r>
            <a:r>
              <a:rPr lang="en-US" baseline="30000"/>
              <a:t>th</a:t>
            </a:r>
            <a:r>
              <a:rPr lang="en-US"/>
              <a:t> Mar 20</a:t>
            </a:r>
          </a:p>
        </p:txBody>
      </p:sp>
      <p:cxnSp>
        <p:nvCxnSpPr>
          <p:cNvPr id="72" name="Straight Connector 71">
            <a:extLst>
              <a:ext uri="{FF2B5EF4-FFF2-40B4-BE49-F238E27FC236}">
                <a16:creationId xmlns:a16="http://schemas.microsoft.com/office/drawing/2014/main" id="{F293DAB8-F026-4919-B63F-B14BAE360E77}"/>
              </a:ext>
            </a:extLst>
          </p:cNvPr>
          <p:cNvCxnSpPr>
            <a:cxnSpLocks/>
          </p:cNvCxnSpPr>
          <p:nvPr/>
        </p:nvCxnSpPr>
        <p:spPr>
          <a:xfrm>
            <a:off x="1050132" y="3080992"/>
            <a:ext cx="1467156"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73C7BC6-00ED-4140-AF97-A8AE3122703F}"/>
              </a:ext>
            </a:extLst>
          </p:cNvPr>
          <p:cNvSpPr txBox="1"/>
          <p:nvPr/>
        </p:nvSpPr>
        <p:spPr>
          <a:xfrm>
            <a:off x="967698" y="3411033"/>
            <a:ext cx="1594625" cy="523220"/>
          </a:xfrm>
          <a:prstGeom prst="rect">
            <a:avLst/>
          </a:prstGeom>
          <a:noFill/>
        </p:spPr>
        <p:txBody>
          <a:bodyPr wrap="square" rtlCol="0">
            <a:spAutoFit/>
          </a:bodyPr>
          <a:lstStyle/>
          <a:p>
            <a:r>
              <a:rPr lang="en-US" sz="1400" b="1">
                <a:solidFill>
                  <a:srgbClr val="0070C0"/>
                </a:solidFill>
              </a:rPr>
              <a:t>- Data Processing</a:t>
            </a:r>
          </a:p>
          <a:p>
            <a:r>
              <a:rPr lang="en-US" sz="1400" b="1">
                <a:solidFill>
                  <a:srgbClr val="0070C0"/>
                </a:solidFill>
              </a:rPr>
              <a:t>- Cost Pred. (v1.0)</a:t>
            </a:r>
          </a:p>
        </p:txBody>
      </p:sp>
      <p:cxnSp>
        <p:nvCxnSpPr>
          <p:cNvPr id="77" name="Straight Connector 76">
            <a:extLst>
              <a:ext uri="{FF2B5EF4-FFF2-40B4-BE49-F238E27FC236}">
                <a16:creationId xmlns:a16="http://schemas.microsoft.com/office/drawing/2014/main" id="{9949D87D-2061-4F27-BEC9-6AD564872148}"/>
              </a:ext>
            </a:extLst>
          </p:cNvPr>
          <p:cNvCxnSpPr>
            <a:cxnSpLocks/>
          </p:cNvCxnSpPr>
          <p:nvPr/>
        </p:nvCxnSpPr>
        <p:spPr>
          <a:xfrm>
            <a:off x="2704780" y="3080992"/>
            <a:ext cx="1714499"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99D1E89-9134-481F-8B44-01A9F9E514DE}"/>
              </a:ext>
            </a:extLst>
          </p:cNvPr>
          <p:cNvSpPr txBox="1"/>
          <p:nvPr/>
        </p:nvSpPr>
        <p:spPr>
          <a:xfrm>
            <a:off x="2711440" y="3350789"/>
            <a:ext cx="1707837" cy="738664"/>
          </a:xfrm>
          <a:prstGeom prst="rect">
            <a:avLst/>
          </a:prstGeom>
          <a:noFill/>
        </p:spPr>
        <p:txBody>
          <a:bodyPr wrap="square" rtlCol="0">
            <a:spAutoFit/>
          </a:bodyPr>
          <a:lstStyle/>
          <a:p>
            <a:r>
              <a:rPr lang="en-US" sz="1400" b="1">
                <a:solidFill>
                  <a:srgbClr val="0070C0"/>
                </a:solidFill>
              </a:rPr>
              <a:t>- Cost Pred. (v1.1)</a:t>
            </a:r>
          </a:p>
          <a:p>
            <a:r>
              <a:rPr lang="en-US" sz="1400" b="1">
                <a:solidFill>
                  <a:srgbClr val="0070C0"/>
                </a:solidFill>
              </a:rPr>
              <a:t>- Clustering (v1.0)</a:t>
            </a:r>
          </a:p>
          <a:p>
            <a:r>
              <a:rPr lang="en-US" sz="1400" b="1">
                <a:solidFill>
                  <a:srgbClr val="0070C0"/>
                </a:solidFill>
              </a:rPr>
              <a:t>- Survival </a:t>
            </a:r>
            <a:r>
              <a:rPr lang="en-US" sz="1400" b="1" err="1">
                <a:solidFill>
                  <a:srgbClr val="0070C0"/>
                </a:solidFill>
              </a:rPr>
              <a:t>Pred</a:t>
            </a:r>
            <a:r>
              <a:rPr lang="en-US" sz="1400" b="1">
                <a:solidFill>
                  <a:srgbClr val="0070C0"/>
                </a:solidFill>
              </a:rPr>
              <a:t> (1.0)</a:t>
            </a:r>
          </a:p>
        </p:txBody>
      </p:sp>
      <p:cxnSp>
        <p:nvCxnSpPr>
          <p:cNvPr id="88" name="Straight Connector 87">
            <a:extLst>
              <a:ext uri="{FF2B5EF4-FFF2-40B4-BE49-F238E27FC236}">
                <a16:creationId xmlns:a16="http://schemas.microsoft.com/office/drawing/2014/main" id="{A1630CFE-0ED6-4F3D-A545-B0B13B885BDB}"/>
              </a:ext>
            </a:extLst>
          </p:cNvPr>
          <p:cNvCxnSpPr>
            <a:cxnSpLocks/>
          </p:cNvCxnSpPr>
          <p:nvPr/>
        </p:nvCxnSpPr>
        <p:spPr>
          <a:xfrm>
            <a:off x="4581524" y="3080992"/>
            <a:ext cx="3216401" cy="0"/>
          </a:xfrm>
          <a:prstGeom prst="line">
            <a:avLst/>
          </a:prstGeom>
          <a:ln w="111125" cmpd="dbl">
            <a:solidFill>
              <a:schemeClr val="accent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DA34009-64DA-44B0-92FB-EA7A798F4C44}"/>
              </a:ext>
            </a:extLst>
          </p:cNvPr>
          <p:cNvSpPr txBox="1"/>
          <p:nvPr/>
        </p:nvSpPr>
        <p:spPr>
          <a:xfrm>
            <a:off x="1915147" y="1419646"/>
            <a:ext cx="1479474" cy="646331"/>
          </a:xfrm>
          <a:prstGeom prst="rect">
            <a:avLst/>
          </a:prstGeom>
          <a:noFill/>
        </p:spPr>
        <p:txBody>
          <a:bodyPr wrap="square" rtlCol="0">
            <a:spAutoFit/>
          </a:bodyPr>
          <a:lstStyle/>
          <a:p>
            <a:pPr algn="ctr"/>
            <a:r>
              <a:rPr lang="en-US" b="1"/>
              <a:t>Acceptance</a:t>
            </a:r>
          </a:p>
          <a:p>
            <a:pPr algn="ctr"/>
            <a:r>
              <a:rPr lang="en-US"/>
              <a:t>30</a:t>
            </a:r>
            <a:r>
              <a:rPr lang="en-US" baseline="30000"/>
              <a:t>th</a:t>
            </a:r>
            <a:r>
              <a:rPr lang="en-US"/>
              <a:t> Dec 19</a:t>
            </a:r>
          </a:p>
        </p:txBody>
      </p:sp>
      <p:sp>
        <p:nvSpPr>
          <p:cNvPr id="94" name="TextBox 93">
            <a:extLst>
              <a:ext uri="{FF2B5EF4-FFF2-40B4-BE49-F238E27FC236}">
                <a16:creationId xmlns:a16="http://schemas.microsoft.com/office/drawing/2014/main" id="{747C8EA1-44FB-4575-8CB0-2EE73E234E40}"/>
              </a:ext>
            </a:extLst>
          </p:cNvPr>
          <p:cNvSpPr txBox="1"/>
          <p:nvPr/>
        </p:nvSpPr>
        <p:spPr>
          <a:xfrm rot="16200000">
            <a:off x="-56830" y="4433124"/>
            <a:ext cx="1080794" cy="584775"/>
          </a:xfrm>
          <a:prstGeom prst="rect">
            <a:avLst/>
          </a:prstGeom>
          <a:noFill/>
        </p:spPr>
        <p:txBody>
          <a:bodyPr wrap="square" rtlCol="0">
            <a:spAutoFit/>
          </a:bodyPr>
          <a:lstStyle/>
          <a:p>
            <a:pPr algn="ctr"/>
            <a:r>
              <a:rPr lang="en-US" sz="1600">
                <a:solidFill>
                  <a:srgbClr val="7030A0"/>
                </a:solidFill>
              </a:rPr>
              <a:t>Viz Frontend</a:t>
            </a:r>
          </a:p>
        </p:txBody>
      </p:sp>
      <p:sp>
        <p:nvSpPr>
          <p:cNvPr id="95" name="TextBox 94">
            <a:extLst>
              <a:ext uri="{FF2B5EF4-FFF2-40B4-BE49-F238E27FC236}">
                <a16:creationId xmlns:a16="http://schemas.microsoft.com/office/drawing/2014/main" id="{06D8EA7D-3244-4494-AE07-09EC420325D3}"/>
              </a:ext>
            </a:extLst>
          </p:cNvPr>
          <p:cNvSpPr txBox="1"/>
          <p:nvPr/>
        </p:nvSpPr>
        <p:spPr>
          <a:xfrm rot="16200000">
            <a:off x="-56830" y="5444191"/>
            <a:ext cx="1080794" cy="584775"/>
          </a:xfrm>
          <a:prstGeom prst="rect">
            <a:avLst/>
          </a:prstGeom>
          <a:noFill/>
        </p:spPr>
        <p:txBody>
          <a:bodyPr wrap="square" rtlCol="0">
            <a:spAutoFit/>
          </a:bodyPr>
          <a:lstStyle/>
          <a:p>
            <a:pPr algn="ctr"/>
            <a:r>
              <a:rPr lang="en-US" sz="1600"/>
              <a:t>Viz Backend</a:t>
            </a:r>
          </a:p>
        </p:txBody>
      </p:sp>
      <p:cxnSp>
        <p:nvCxnSpPr>
          <p:cNvPr id="96" name="Straight Connector 95">
            <a:extLst>
              <a:ext uri="{FF2B5EF4-FFF2-40B4-BE49-F238E27FC236}">
                <a16:creationId xmlns:a16="http://schemas.microsoft.com/office/drawing/2014/main" id="{E23D0410-24B1-4569-A552-EDF140C55B3C}"/>
              </a:ext>
            </a:extLst>
          </p:cNvPr>
          <p:cNvCxnSpPr>
            <a:cxnSpLocks/>
          </p:cNvCxnSpPr>
          <p:nvPr/>
        </p:nvCxnSpPr>
        <p:spPr>
          <a:xfrm flipV="1">
            <a:off x="804529" y="3326071"/>
            <a:ext cx="0" cy="672404"/>
          </a:xfrm>
          <a:prstGeom prst="line">
            <a:avLst/>
          </a:prstGeom>
          <a:ln w="12700"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35258D2-0D57-4F63-93E2-3118C2B2642A}"/>
              </a:ext>
            </a:extLst>
          </p:cNvPr>
          <p:cNvCxnSpPr>
            <a:cxnSpLocks/>
          </p:cNvCxnSpPr>
          <p:nvPr/>
        </p:nvCxnSpPr>
        <p:spPr>
          <a:xfrm flipV="1">
            <a:off x="804529" y="4393597"/>
            <a:ext cx="0" cy="672404"/>
          </a:xfrm>
          <a:prstGeom prst="line">
            <a:avLst/>
          </a:prstGeom>
          <a:ln w="12700" cmpd="sng">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940824A-933C-4231-9E35-AE1D704B931E}"/>
              </a:ext>
            </a:extLst>
          </p:cNvPr>
          <p:cNvCxnSpPr>
            <a:cxnSpLocks/>
          </p:cNvCxnSpPr>
          <p:nvPr/>
        </p:nvCxnSpPr>
        <p:spPr>
          <a:xfrm flipV="1">
            <a:off x="804529" y="5400376"/>
            <a:ext cx="0" cy="672404"/>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1C1F4C2-BC79-4B09-ABCA-09F26DE97206}"/>
              </a:ext>
            </a:extLst>
          </p:cNvPr>
          <p:cNvSpPr txBox="1"/>
          <p:nvPr/>
        </p:nvSpPr>
        <p:spPr>
          <a:xfrm>
            <a:off x="1012635" y="4588348"/>
            <a:ext cx="1594625" cy="523220"/>
          </a:xfrm>
          <a:prstGeom prst="rect">
            <a:avLst/>
          </a:prstGeom>
          <a:noFill/>
        </p:spPr>
        <p:txBody>
          <a:bodyPr wrap="square" rtlCol="0">
            <a:spAutoFit/>
          </a:bodyPr>
          <a:lstStyle/>
          <a:p>
            <a:r>
              <a:rPr lang="en-US" sz="1400">
                <a:solidFill>
                  <a:srgbClr val="7030A0"/>
                </a:solidFill>
              </a:rPr>
              <a:t>- UI wire frames</a:t>
            </a:r>
          </a:p>
          <a:p>
            <a:pPr marL="342900" indent="-342900">
              <a:buAutoNum type="arabicPeriod"/>
            </a:pPr>
            <a:endParaRPr lang="en-US" sz="1400">
              <a:solidFill>
                <a:srgbClr val="7030A0"/>
              </a:solidFill>
            </a:endParaRPr>
          </a:p>
        </p:txBody>
      </p:sp>
      <p:sp>
        <p:nvSpPr>
          <p:cNvPr id="102" name="TextBox 101">
            <a:extLst>
              <a:ext uri="{FF2B5EF4-FFF2-40B4-BE49-F238E27FC236}">
                <a16:creationId xmlns:a16="http://schemas.microsoft.com/office/drawing/2014/main" id="{D4E7C127-6746-4A2C-825A-1C64C2C8D226}"/>
              </a:ext>
            </a:extLst>
          </p:cNvPr>
          <p:cNvSpPr txBox="1"/>
          <p:nvPr/>
        </p:nvSpPr>
        <p:spPr>
          <a:xfrm>
            <a:off x="976805" y="5599219"/>
            <a:ext cx="1594625" cy="523220"/>
          </a:xfrm>
          <a:prstGeom prst="rect">
            <a:avLst/>
          </a:prstGeom>
          <a:noFill/>
        </p:spPr>
        <p:txBody>
          <a:bodyPr wrap="square" rtlCol="0">
            <a:spAutoFit/>
          </a:bodyPr>
          <a:lstStyle/>
          <a:p>
            <a:r>
              <a:rPr lang="en-US" sz="1400"/>
              <a:t>- Data Exploration</a:t>
            </a:r>
          </a:p>
          <a:p>
            <a:pPr marL="342900" indent="-342900">
              <a:buAutoNum type="arabicPeriod"/>
            </a:pPr>
            <a:endParaRPr lang="en-US" sz="1400"/>
          </a:p>
        </p:txBody>
      </p:sp>
      <p:sp>
        <p:nvSpPr>
          <p:cNvPr id="103" name="TextBox 102">
            <a:extLst>
              <a:ext uri="{FF2B5EF4-FFF2-40B4-BE49-F238E27FC236}">
                <a16:creationId xmlns:a16="http://schemas.microsoft.com/office/drawing/2014/main" id="{D58BA263-7C7E-49E9-B5A4-72B894C71671}"/>
              </a:ext>
            </a:extLst>
          </p:cNvPr>
          <p:cNvSpPr txBox="1"/>
          <p:nvPr/>
        </p:nvSpPr>
        <p:spPr>
          <a:xfrm>
            <a:off x="2749153" y="4599158"/>
            <a:ext cx="1594625" cy="738664"/>
          </a:xfrm>
          <a:prstGeom prst="rect">
            <a:avLst/>
          </a:prstGeom>
          <a:noFill/>
        </p:spPr>
        <p:txBody>
          <a:bodyPr wrap="square" rtlCol="0">
            <a:spAutoFit/>
          </a:bodyPr>
          <a:lstStyle/>
          <a:p>
            <a:r>
              <a:rPr lang="en-US" sz="1400">
                <a:solidFill>
                  <a:srgbClr val="7030A0"/>
                </a:solidFill>
              </a:rPr>
              <a:t>- UI (v1.0)</a:t>
            </a:r>
          </a:p>
          <a:p>
            <a:r>
              <a:rPr lang="en-US" sz="1400">
                <a:solidFill>
                  <a:srgbClr val="7030A0"/>
                </a:solidFill>
              </a:rPr>
              <a:t>- Viz Module (1.0)</a:t>
            </a:r>
          </a:p>
          <a:p>
            <a:pPr marL="342900" indent="-342900">
              <a:buAutoNum type="arabicPeriod"/>
            </a:pPr>
            <a:endParaRPr lang="en-US" sz="1400">
              <a:solidFill>
                <a:srgbClr val="7030A0"/>
              </a:solidFill>
            </a:endParaRPr>
          </a:p>
        </p:txBody>
      </p:sp>
      <p:sp>
        <p:nvSpPr>
          <p:cNvPr id="105" name="TextBox 104">
            <a:extLst>
              <a:ext uri="{FF2B5EF4-FFF2-40B4-BE49-F238E27FC236}">
                <a16:creationId xmlns:a16="http://schemas.microsoft.com/office/drawing/2014/main" id="{C0703938-CA1B-403D-9387-29D2B79C26E6}"/>
              </a:ext>
            </a:extLst>
          </p:cNvPr>
          <p:cNvSpPr txBox="1"/>
          <p:nvPr/>
        </p:nvSpPr>
        <p:spPr>
          <a:xfrm>
            <a:off x="2726703" y="5349981"/>
            <a:ext cx="1594625" cy="954107"/>
          </a:xfrm>
          <a:prstGeom prst="rect">
            <a:avLst/>
          </a:prstGeom>
          <a:noFill/>
        </p:spPr>
        <p:txBody>
          <a:bodyPr wrap="square" rtlCol="0">
            <a:spAutoFit/>
          </a:bodyPr>
          <a:lstStyle/>
          <a:p>
            <a:r>
              <a:rPr lang="en-US" sz="1400"/>
              <a:t>- Desc. Analytics Module (v1.0)</a:t>
            </a:r>
          </a:p>
          <a:p>
            <a:r>
              <a:rPr lang="en-US" sz="1400"/>
              <a:t>- KM Module</a:t>
            </a:r>
          </a:p>
          <a:p>
            <a:pPr marL="342900" indent="-342900">
              <a:buAutoNum type="arabicPeriod"/>
            </a:pPr>
            <a:endParaRPr lang="en-US" sz="1400"/>
          </a:p>
        </p:txBody>
      </p:sp>
      <p:sp>
        <p:nvSpPr>
          <p:cNvPr id="106" name="TextBox 105">
            <a:extLst>
              <a:ext uri="{FF2B5EF4-FFF2-40B4-BE49-F238E27FC236}">
                <a16:creationId xmlns:a16="http://schemas.microsoft.com/office/drawing/2014/main" id="{0CC67307-8A3C-4B4F-A281-9B1EFAB151B7}"/>
              </a:ext>
            </a:extLst>
          </p:cNvPr>
          <p:cNvSpPr txBox="1"/>
          <p:nvPr/>
        </p:nvSpPr>
        <p:spPr>
          <a:xfrm>
            <a:off x="5346463" y="3403512"/>
            <a:ext cx="1707837" cy="954107"/>
          </a:xfrm>
          <a:prstGeom prst="rect">
            <a:avLst/>
          </a:prstGeom>
          <a:noFill/>
        </p:spPr>
        <p:txBody>
          <a:bodyPr wrap="square" rtlCol="0">
            <a:spAutoFit/>
          </a:bodyPr>
          <a:lstStyle/>
          <a:p>
            <a:r>
              <a:rPr lang="en-US" sz="1400" b="1">
                <a:solidFill>
                  <a:srgbClr val="0070C0"/>
                </a:solidFill>
              </a:rPr>
              <a:t>- Cost Pred. (v1.2)</a:t>
            </a:r>
          </a:p>
          <a:p>
            <a:r>
              <a:rPr lang="en-US" sz="1400" b="1">
                <a:solidFill>
                  <a:srgbClr val="0070C0"/>
                </a:solidFill>
              </a:rPr>
              <a:t>- Clustering (v1.1)</a:t>
            </a:r>
          </a:p>
          <a:p>
            <a:r>
              <a:rPr lang="en-US" sz="1400" b="1">
                <a:solidFill>
                  <a:srgbClr val="0070C0"/>
                </a:solidFill>
              </a:rPr>
              <a:t>- Survival </a:t>
            </a:r>
            <a:r>
              <a:rPr lang="en-US" sz="1400" b="1" err="1">
                <a:solidFill>
                  <a:srgbClr val="0070C0"/>
                </a:solidFill>
              </a:rPr>
              <a:t>Pred</a:t>
            </a:r>
            <a:r>
              <a:rPr lang="en-US" sz="1400" b="1">
                <a:solidFill>
                  <a:srgbClr val="0070C0"/>
                </a:solidFill>
              </a:rPr>
              <a:t> (1.1)</a:t>
            </a:r>
          </a:p>
          <a:p>
            <a:pPr marL="342900" indent="-342900">
              <a:buAutoNum type="arabicPeriod"/>
            </a:pPr>
            <a:endParaRPr lang="en-US" sz="1400">
              <a:solidFill>
                <a:srgbClr val="0070C0"/>
              </a:solidFill>
            </a:endParaRPr>
          </a:p>
        </p:txBody>
      </p:sp>
      <p:sp>
        <p:nvSpPr>
          <p:cNvPr id="108" name="TextBox 107">
            <a:extLst>
              <a:ext uri="{FF2B5EF4-FFF2-40B4-BE49-F238E27FC236}">
                <a16:creationId xmlns:a16="http://schemas.microsoft.com/office/drawing/2014/main" id="{338DC7FD-60AF-463B-AD32-2EE68C6C2E84}"/>
              </a:ext>
            </a:extLst>
          </p:cNvPr>
          <p:cNvSpPr txBox="1"/>
          <p:nvPr/>
        </p:nvSpPr>
        <p:spPr>
          <a:xfrm>
            <a:off x="5331148" y="4588348"/>
            <a:ext cx="1594625" cy="738664"/>
          </a:xfrm>
          <a:prstGeom prst="rect">
            <a:avLst/>
          </a:prstGeom>
          <a:noFill/>
        </p:spPr>
        <p:txBody>
          <a:bodyPr wrap="square" rtlCol="0">
            <a:spAutoFit/>
          </a:bodyPr>
          <a:lstStyle/>
          <a:p>
            <a:r>
              <a:rPr lang="en-US" sz="1400" b="1">
                <a:solidFill>
                  <a:srgbClr val="7030A0"/>
                </a:solidFill>
              </a:rPr>
              <a:t>- UI (v1.1)</a:t>
            </a:r>
          </a:p>
          <a:p>
            <a:r>
              <a:rPr lang="en-US" sz="1400" b="1">
                <a:solidFill>
                  <a:srgbClr val="7030A0"/>
                </a:solidFill>
              </a:rPr>
              <a:t>- Viz Module (1.1)</a:t>
            </a:r>
          </a:p>
          <a:p>
            <a:pPr marL="342900" indent="-342900">
              <a:buAutoNum type="arabicPeriod"/>
            </a:pPr>
            <a:endParaRPr lang="en-US" sz="1400">
              <a:solidFill>
                <a:srgbClr val="7030A0"/>
              </a:solidFill>
            </a:endParaRPr>
          </a:p>
        </p:txBody>
      </p:sp>
      <p:sp>
        <p:nvSpPr>
          <p:cNvPr id="109" name="TextBox 108">
            <a:extLst>
              <a:ext uri="{FF2B5EF4-FFF2-40B4-BE49-F238E27FC236}">
                <a16:creationId xmlns:a16="http://schemas.microsoft.com/office/drawing/2014/main" id="{6FA5D371-1E55-4A7C-95BF-FB83C8EB36AF}"/>
              </a:ext>
            </a:extLst>
          </p:cNvPr>
          <p:cNvSpPr txBox="1"/>
          <p:nvPr/>
        </p:nvSpPr>
        <p:spPr>
          <a:xfrm>
            <a:off x="5353969" y="5457703"/>
            <a:ext cx="1594625" cy="738664"/>
          </a:xfrm>
          <a:prstGeom prst="rect">
            <a:avLst/>
          </a:prstGeom>
          <a:noFill/>
        </p:spPr>
        <p:txBody>
          <a:bodyPr wrap="square" rtlCol="0">
            <a:spAutoFit/>
          </a:bodyPr>
          <a:lstStyle/>
          <a:p>
            <a:r>
              <a:rPr lang="en-US" sz="1400"/>
              <a:t>- Desc. Analytics Module (v1.1)</a:t>
            </a:r>
          </a:p>
          <a:p>
            <a:pPr marL="342900" indent="-342900">
              <a:buAutoNum type="arabicPeriod"/>
            </a:pPr>
            <a:endParaRPr lang="en-US" sz="1400"/>
          </a:p>
        </p:txBody>
      </p:sp>
      <p:cxnSp>
        <p:nvCxnSpPr>
          <p:cNvPr id="111" name="Straight Connector 110">
            <a:extLst>
              <a:ext uri="{FF2B5EF4-FFF2-40B4-BE49-F238E27FC236}">
                <a16:creationId xmlns:a16="http://schemas.microsoft.com/office/drawing/2014/main" id="{B3BDF1C8-D367-4A39-82A8-3DE677873F0A}"/>
              </a:ext>
            </a:extLst>
          </p:cNvPr>
          <p:cNvCxnSpPr>
            <a:cxnSpLocks/>
          </p:cNvCxnSpPr>
          <p:nvPr/>
        </p:nvCxnSpPr>
        <p:spPr>
          <a:xfrm>
            <a:off x="7951914" y="3080992"/>
            <a:ext cx="2087436" cy="0"/>
          </a:xfrm>
          <a:prstGeom prst="line">
            <a:avLst/>
          </a:prstGeom>
          <a:ln w="111125" cmpd="dbl">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6E34F5A-5BAE-40ED-BFDD-F296D06418DA}"/>
              </a:ext>
            </a:extLst>
          </p:cNvPr>
          <p:cNvSpPr txBox="1"/>
          <p:nvPr/>
        </p:nvSpPr>
        <p:spPr>
          <a:xfrm>
            <a:off x="8240573" y="3375278"/>
            <a:ext cx="1707837" cy="954107"/>
          </a:xfrm>
          <a:prstGeom prst="rect">
            <a:avLst/>
          </a:prstGeom>
          <a:noFill/>
        </p:spPr>
        <p:txBody>
          <a:bodyPr wrap="square" rtlCol="0">
            <a:spAutoFit/>
          </a:bodyPr>
          <a:lstStyle/>
          <a:p>
            <a:r>
              <a:rPr lang="en-US" sz="1400">
                <a:solidFill>
                  <a:srgbClr val="0070C0"/>
                </a:solidFill>
              </a:rPr>
              <a:t>- Cost Pred. (v1.3)</a:t>
            </a:r>
          </a:p>
          <a:p>
            <a:r>
              <a:rPr lang="en-US" sz="1400">
                <a:solidFill>
                  <a:srgbClr val="0070C0"/>
                </a:solidFill>
              </a:rPr>
              <a:t>- Clustering (v1.2)</a:t>
            </a:r>
          </a:p>
          <a:p>
            <a:r>
              <a:rPr lang="en-US" sz="1400">
                <a:solidFill>
                  <a:srgbClr val="0070C0"/>
                </a:solidFill>
              </a:rPr>
              <a:t>- Survival </a:t>
            </a:r>
            <a:r>
              <a:rPr lang="en-US" sz="1400" err="1">
                <a:solidFill>
                  <a:srgbClr val="0070C0"/>
                </a:solidFill>
              </a:rPr>
              <a:t>Pred</a:t>
            </a:r>
            <a:r>
              <a:rPr lang="en-US" sz="1400">
                <a:solidFill>
                  <a:srgbClr val="0070C0"/>
                </a:solidFill>
              </a:rPr>
              <a:t> (1.2)</a:t>
            </a:r>
          </a:p>
          <a:p>
            <a:pPr marL="342900" indent="-342900">
              <a:buAutoNum type="arabicPeriod"/>
            </a:pPr>
            <a:endParaRPr lang="en-US" sz="1400">
              <a:solidFill>
                <a:srgbClr val="0070C0"/>
              </a:solidFill>
            </a:endParaRPr>
          </a:p>
        </p:txBody>
      </p:sp>
      <p:sp>
        <p:nvSpPr>
          <p:cNvPr id="114" name="TextBox 113">
            <a:extLst>
              <a:ext uri="{FF2B5EF4-FFF2-40B4-BE49-F238E27FC236}">
                <a16:creationId xmlns:a16="http://schemas.microsoft.com/office/drawing/2014/main" id="{ED2B6BCD-5179-4F51-9B59-30A3E927886F}"/>
              </a:ext>
            </a:extLst>
          </p:cNvPr>
          <p:cNvSpPr txBox="1"/>
          <p:nvPr/>
        </p:nvSpPr>
        <p:spPr>
          <a:xfrm>
            <a:off x="8240573" y="4578701"/>
            <a:ext cx="1594625" cy="738664"/>
          </a:xfrm>
          <a:prstGeom prst="rect">
            <a:avLst/>
          </a:prstGeom>
          <a:noFill/>
        </p:spPr>
        <p:txBody>
          <a:bodyPr wrap="square" rtlCol="0">
            <a:spAutoFit/>
          </a:bodyPr>
          <a:lstStyle/>
          <a:p>
            <a:r>
              <a:rPr lang="en-US" sz="1400" b="1">
                <a:solidFill>
                  <a:srgbClr val="7030A0"/>
                </a:solidFill>
              </a:rPr>
              <a:t>- UI (v1.2)</a:t>
            </a:r>
          </a:p>
          <a:p>
            <a:r>
              <a:rPr lang="en-US" sz="1400" b="1">
                <a:solidFill>
                  <a:srgbClr val="7030A0"/>
                </a:solidFill>
              </a:rPr>
              <a:t>- Viz Module (1.2)</a:t>
            </a:r>
          </a:p>
          <a:p>
            <a:pPr marL="342900" indent="-342900">
              <a:buAutoNum type="arabicPeriod"/>
            </a:pPr>
            <a:endParaRPr lang="en-US" sz="1400">
              <a:solidFill>
                <a:srgbClr val="7030A0"/>
              </a:solidFill>
            </a:endParaRPr>
          </a:p>
        </p:txBody>
      </p:sp>
      <p:sp>
        <p:nvSpPr>
          <p:cNvPr id="115" name="TextBox 114">
            <a:extLst>
              <a:ext uri="{FF2B5EF4-FFF2-40B4-BE49-F238E27FC236}">
                <a16:creationId xmlns:a16="http://schemas.microsoft.com/office/drawing/2014/main" id="{4F6FF372-5215-4892-AB1E-5CAF4202298F}"/>
              </a:ext>
            </a:extLst>
          </p:cNvPr>
          <p:cNvSpPr txBox="1"/>
          <p:nvPr/>
        </p:nvSpPr>
        <p:spPr>
          <a:xfrm>
            <a:off x="8242359" y="5415866"/>
            <a:ext cx="1594625" cy="738664"/>
          </a:xfrm>
          <a:prstGeom prst="rect">
            <a:avLst/>
          </a:prstGeom>
          <a:noFill/>
        </p:spPr>
        <p:txBody>
          <a:bodyPr wrap="square" rtlCol="0">
            <a:spAutoFit/>
          </a:bodyPr>
          <a:lstStyle/>
          <a:p>
            <a:r>
              <a:rPr lang="en-US" sz="1400"/>
              <a:t>- Desc. Analytics Module (v1.2)</a:t>
            </a:r>
          </a:p>
          <a:p>
            <a:pPr marL="342900" indent="-342900">
              <a:buAutoNum type="arabicPeriod"/>
            </a:pPr>
            <a:endParaRPr lang="en-US" sz="1400"/>
          </a:p>
        </p:txBody>
      </p:sp>
      <p:grpSp>
        <p:nvGrpSpPr>
          <p:cNvPr id="133" name="Group 132">
            <a:extLst>
              <a:ext uri="{FF2B5EF4-FFF2-40B4-BE49-F238E27FC236}">
                <a16:creationId xmlns:a16="http://schemas.microsoft.com/office/drawing/2014/main" id="{4D212061-6A87-4F42-8134-209A92BA3CBC}"/>
              </a:ext>
            </a:extLst>
          </p:cNvPr>
          <p:cNvGrpSpPr/>
          <p:nvPr/>
        </p:nvGrpSpPr>
        <p:grpSpPr>
          <a:xfrm>
            <a:off x="10315513" y="3767959"/>
            <a:ext cx="390525" cy="410064"/>
            <a:chOff x="523881" y="2262372"/>
            <a:chExt cx="533389" cy="536389"/>
          </a:xfrm>
        </p:grpSpPr>
        <p:sp>
          <p:nvSpPr>
            <p:cNvPr id="134" name="Teardrop 133">
              <a:extLst>
                <a:ext uri="{FF2B5EF4-FFF2-40B4-BE49-F238E27FC236}">
                  <a16:creationId xmlns:a16="http://schemas.microsoft.com/office/drawing/2014/main" id="{AF8B938E-495A-4163-9573-0478E5678FCB}"/>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4C67C62-FC67-422A-B694-0A531D3A5F75}"/>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18CB0E63-1D13-4641-A236-A20B3945CFB0}"/>
              </a:ext>
            </a:extLst>
          </p:cNvPr>
          <p:cNvGrpSpPr/>
          <p:nvPr/>
        </p:nvGrpSpPr>
        <p:grpSpPr>
          <a:xfrm>
            <a:off x="10315460" y="4357619"/>
            <a:ext cx="390526" cy="431824"/>
            <a:chOff x="523881" y="2262372"/>
            <a:chExt cx="533389" cy="536389"/>
          </a:xfrm>
        </p:grpSpPr>
        <p:sp>
          <p:nvSpPr>
            <p:cNvPr id="137" name="Teardrop 136">
              <a:extLst>
                <a:ext uri="{FF2B5EF4-FFF2-40B4-BE49-F238E27FC236}">
                  <a16:creationId xmlns:a16="http://schemas.microsoft.com/office/drawing/2014/main" id="{CCEFC1A7-390B-4DDE-AEF7-D9D5A5369EB8}"/>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A0D9F037-165C-4756-A148-EE1C5630933E}"/>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TextBox 138">
            <a:extLst>
              <a:ext uri="{FF2B5EF4-FFF2-40B4-BE49-F238E27FC236}">
                <a16:creationId xmlns:a16="http://schemas.microsoft.com/office/drawing/2014/main" id="{1CD34588-2C40-4FF0-8DDC-6A14FDAEC4D9}"/>
              </a:ext>
            </a:extLst>
          </p:cNvPr>
          <p:cNvSpPr txBox="1"/>
          <p:nvPr/>
        </p:nvSpPr>
        <p:spPr>
          <a:xfrm>
            <a:off x="10800075" y="3824698"/>
            <a:ext cx="2066925" cy="369332"/>
          </a:xfrm>
          <a:prstGeom prst="rect">
            <a:avLst/>
          </a:prstGeom>
          <a:noFill/>
        </p:spPr>
        <p:txBody>
          <a:bodyPr wrap="square" rtlCol="0">
            <a:spAutoFit/>
          </a:bodyPr>
          <a:lstStyle/>
          <a:p>
            <a:r>
              <a:rPr lang="en-US"/>
              <a:t>User Tests</a:t>
            </a:r>
          </a:p>
        </p:txBody>
      </p:sp>
      <p:sp>
        <p:nvSpPr>
          <p:cNvPr id="140" name="TextBox 139">
            <a:extLst>
              <a:ext uri="{FF2B5EF4-FFF2-40B4-BE49-F238E27FC236}">
                <a16:creationId xmlns:a16="http://schemas.microsoft.com/office/drawing/2014/main" id="{FDD6CD6F-19BD-4815-8A7C-71F17DB531B3}"/>
              </a:ext>
            </a:extLst>
          </p:cNvPr>
          <p:cNvSpPr txBox="1"/>
          <p:nvPr/>
        </p:nvSpPr>
        <p:spPr>
          <a:xfrm>
            <a:off x="10800074" y="4400752"/>
            <a:ext cx="2066925" cy="369332"/>
          </a:xfrm>
          <a:prstGeom prst="rect">
            <a:avLst/>
          </a:prstGeom>
          <a:noFill/>
        </p:spPr>
        <p:txBody>
          <a:bodyPr wrap="square" rtlCol="0">
            <a:spAutoFit/>
          </a:bodyPr>
          <a:lstStyle/>
          <a:p>
            <a:r>
              <a:rPr lang="en-US"/>
              <a:t>Milestones</a:t>
            </a:r>
          </a:p>
        </p:txBody>
      </p:sp>
      <p:sp>
        <p:nvSpPr>
          <p:cNvPr id="141" name="TextBox 140">
            <a:extLst>
              <a:ext uri="{FF2B5EF4-FFF2-40B4-BE49-F238E27FC236}">
                <a16:creationId xmlns:a16="http://schemas.microsoft.com/office/drawing/2014/main" id="{BF7530B3-2EBF-4225-855C-A52EE73E8127}"/>
              </a:ext>
            </a:extLst>
          </p:cNvPr>
          <p:cNvSpPr txBox="1"/>
          <p:nvPr/>
        </p:nvSpPr>
        <p:spPr>
          <a:xfrm>
            <a:off x="10071137" y="3312132"/>
            <a:ext cx="2066925" cy="369332"/>
          </a:xfrm>
          <a:prstGeom prst="rect">
            <a:avLst/>
          </a:prstGeom>
          <a:noFill/>
        </p:spPr>
        <p:txBody>
          <a:bodyPr wrap="square" rtlCol="0">
            <a:spAutoFit/>
          </a:bodyPr>
          <a:lstStyle/>
          <a:p>
            <a:pPr algn="ctr"/>
            <a:r>
              <a:rPr lang="en-US" b="1" u="sng"/>
              <a:t>Legend</a:t>
            </a:r>
          </a:p>
        </p:txBody>
      </p:sp>
    </p:spTree>
    <p:extLst>
      <p:ext uri="{BB962C8B-B14F-4D97-AF65-F5344CB8AC3E}">
        <p14:creationId xmlns:p14="http://schemas.microsoft.com/office/powerpoint/2010/main" val="300219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8778080F-86E2-4EDC-A8FB-53AD1FD768B8}"/>
              </a:ext>
            </a:extLst>
          </p:cNvPr>
          <p:cNvSpPr/>
          <p:nvPr/>
        </p:nvSpPr>
        <p:spPr>
          <a:xfrm>
            <a:off x="7685881" y="2946729"/>
            <a:ext cx="1877331"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BCAC3A7E-6407-426E-832A-BDAC3522D09C}"/>
              </a:ext>
            </a:extLst>
          </p:cNvPr>
          <p:cNvSpPr/>
          <p:nvPr/>
        </p:nvSpPr>
        <p:spPr>
          <a:xfrm>
            <a:off x="4758449" y="2946729"/>
            <a:ext cx="2755277"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1848B1F-EF26-48D6-8474-F4D912EE87B4}"/>
              </a:ext>
            </a:extLst>
          </p:cNvPr>
          <p:cNvSpPr/>
          <p:nvPr/>
        </p:nvSpPr>
        <p:spPr>
          <a:xfrm>
            <a:off x="2661716" y="2916911"/>
            <a:ext cx="1925194"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351ED1D-6BDC-4C19-ABD8-BF359A57486F}"/>
              </a:ext>
            </a:extLst>
          </p:cNvPr>
          <p:cNvSpPr/>
          <p:nvPr/>
        </p:nvSpPr>
        <p:spPr>
          <a:xfrm>
            <a:off x="969547" y="2916911"/>
            <a:ext cx="1569442"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161925" y="-53019"/>
            <a:ext cx="10515600" cy="1325563"/>
          </a:xfrm>
        </p:spPr>
        <p:txBody>
          <a:bodyPr>
            <a:normAutofit/>
          </a:bodyPr>
          <a:lstStyle/>
          <a:p>
            <a:r>
              <a:rPr lang="en-US" sz="4000" b="1">
                <a:solidFill>
                  <a:schemeClr val="accent1"/>
                </a:solidFill>
                <a:latin typeface="+mn-lt"/>
                <a:ea typeface="+mj-lt"/>
                <a:cs typeface="+mj-lt"/>
              </a:rPr>
              <a:t>Project Management </a:t>
            </a:r>
            <a:r>
              <a:rPr lang="en-US" sz="4000">
                <a:solidFill>
                  <a:schemeClr val="accent1"/>
                </a:solidFill>
                <a:latin typeface="+mn-lt"/>
                <a:ea typeface="+mj-lt"/>
                <a:cs typeface="+mj-lt"/>
              </a:rPr>
              <a:t>(Actual &amp; Remastered)</a:t>
            </a:r>
            <a:endParaRPr lang="en-US" sz="4000">
              <a:solidFill>
                <a:schemeClr val="accent1"/>
              </a:solidFill>
              <a:latin typeface="+mn-lt"/>
            </a:endParaRPr>
          </a:p>
        </p:txBody>
      </p:sp>
      <p:cxnSp>
        <p:nvCxnSpPr>
          <p:cNvPr id="17" name="Straight Arrow Connector 16">
            <a:extLst>
              <a:ext uri="{FF2B5EF4-FFF2-40B4-BE49-F238E27FC236}">
                <a16:creationId xmlns:a16="http://schemas.microsoft.com/office/drawing/2014/main" id="{57930B41-ADB7-416C-9574-5E42159B7563}"/>
              </a:ext>
            </a:extLst>
          </p:cNvPr>
          <p:cNvCxnSpPr>
            <a:cxnSpLocks/>
          </p:cNvCxnSpPr>
          <p:nvPr/>
        </p:nvCxnSpPr>
        <p:spPr>
          <a:xfrm>
            <a:off x="1050132" y="2511512"/>
            <a:ext cx="10856118" cy="13300"/>
          </a:xfrm>
          <a:prstGeom prst="straightConnector1">
            <a:avLst/>
          </a:prstGeom>
          <a:ln w="171450">
            <a:tailEnd type="triangle"/>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41960D8-41CF-43D4-A7B4-1EA80214AE24}"/>
              </a:ext>
            </a:extLst>
          </p:cNvPr>
          <p:cNvCxnSpPr>
            <a:cxnSpLocks/>
          </p:cNvCxnSpPr>
          <p:nvPr/>
        </p:nvCxnSpPr>
        <p:spPr>
          <a:xfrm>
            <a:off x="1050132" y="2511510"/>
            <a:ext cx="3683793" cy="0"/>
          </a:xfrm>
          <a:prstGeom prst="line">
            <a:avLst/>
          </a:prstGeom>
          <a:ln w="171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A58C6C-D9E0-43C0-9A7E-603D3B685C11}"/>
              </a:ext>
            </a:extLst>
          </p:cNvPr>
          <p:cNvCxnSpPr>
            <a:cxnSpLocks/>
          </p:cNvCxnSpPr>
          <p:nvPr/>
        </p:nvCxnSpPr>
        <p:spPr>
          <a:xfrm>
            <a:off x="4657725" y="2511510"/>
            <a:ext cx="2962821" cy="4020"/>
          </a:xfrm>
          <a:prstGeom prst="line">
            <a:avLst/>
          </a:prstGeom>
          <a:ln w="1714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20C961-449E-43AC-842E-59991127ED8E}"/>
              </a:ext>
            </a:extLst>
          </p:cNvPr>
          <p:cNvCxnSpPr>
            <a:cxnSpLocks/>
          </p:cNvCxnSpPr>
          <p:nvPr/>
        </p:nvCxnSpPr>
        <p:spPr>
          <a:xfrm>
            <a:off x="7620546" y="2512015"/>
            <a:ext cx="3745079" cy="9020"/>
          </a:xfrm>
          <a:prstGeom prst="line">
            <a:avLst/>
          </a:prstGeom>
          <a:ln w="1714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5661506-0025-4643-B245-1FFEC5B32D37}"/>
              </a:ext>
            </a:extLst>
          </p:cNvPr>
          <p:cNvSpPr txBox="1"/>
          <p:nvPr/>
        </p:nvSpPr>
        <p:spPr>
          <a:xfrm>
            <a:off x="339709" y="948380"/>
            <a:ext cx="1479474" cy="861774"/>
          </a:xfrm>
          <a:prstGeom prst="rect">
            <a:avLst/>
          </a:prstGeom>
          <a:noFill/>
        </p:spPr>
        <p:txBody>
          <a:bodyPr wrap="square" rtlCol="0">
            <a:spAutoFit/>
          </a:bodyPr>
          <a:lstStyle/>
          <a:p>
            <a:pPr algn="ctr"/>
            <a:r>
              <a:rPr lang="en-US" sz="1600" b="1"/>
              <a:t>Proposal Submission</a:t>
            </a:r>
          </a:p>
          <a:p>
            <a:pPr algn="ctr"/>
            <a:r>
              <a:rPr lang="en-US" sz="1600"/>
              <a:t>1</a:t>
            </a:r>
            <a:r>
              <a:rPr lang="en-US" sz="1600" baseline="30000"/>
              <a:t>st</a:t>
            </a:r>
            <a:r>
              <a:rPr lang="en-US" sz="1600"/>
              <a:t> Dec 19</a:t>
            </a:r>
          </a:p>
        </p:txBody>
      </p:sp>
      <p:grpSp>
        <p:nvGrpSpPr>
          <p:cNvPr id="3" name="Group 2">
            <a:extLst>
              <a:ext uri="{FF2B5EF4-FFF2-40B4-BE49-F238E27FC236}">
                <a16:creationId xmlns:a16="http://schemas.microsoft.com/office/drawing/2014/main" id="{7B5F6764-D222-4A73-A2AF-54C724084530}"/>
              </a:ext>
            </a:extLst>
          </p:cNvPr>
          <p:cNvGrpSpPr/>
          <p:nvPr/>
        </p:nvGrpSpPr>
        <p:grpSpPr>
          <a:xfrm>
            <a:off x="838206" y="1776597"/>
            <a:ext cx="533389" cy="536389"/>
            <a:chOff x="838206" y="1776597"/>
            <a:chExt cx="533389" cy="536389"/>
          </a:xfrm>
        </p:grpSpPr>
        <p:sp>
          <p:nvSpPr>
            <p:cNvPr id="39" name="Teardrop 38">
              <a:extLst>
                <a:ext uri="{FF2B5EF4-FFF2-40B4-BE49-F238E27FC236}">
                  <a16:creationId xmlns:a16="http://schemas.microsoft.com/office/drawing/2014/main" id="{BDD48775-DE9F-4052-8199-CB56E9055C1B}"/>
                </a:ext>
              </a:extLst>
            </p:cNvPr>
            <p:cNvSpPr/>
            <p:nvPr/>
          </p:nvSpPr>
          <p:spPr>
            <a:xfrm rot="8276301">
              <a:off x="838206" y="1776597"/>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3D55D56-8E5F-4A6D-8721-1DB092F37321}"/>
                </a:ext>
              </a:extLst>
            </p:cNvPr>
            <p:cNvSpPr/>
            <p:nvPr/>
          </p:nvSpPr>
          <p:spPr>
            <a:xfrm>
              <a:off x="981075" y="1905000"/>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B893B739-228E-4476-B9A1-C0FA093B387B}"/>
              </a:ext>
            </a:extLst>
          </p:cNvPr>
          <p:cNvGrpSpPr/>
          <p:nvPr/>
        </p:nvGrpSpPr>
        <p:grpSpPr>
          <a:xfrm>
            <a:off x="2358558" y="1770275"/>
            <a:ext cx="533389" cy="536389"/>
            <a:chOff x="523881" y="2262372"/>
            <a:chExt cx="533389" cy="536389"/>
          </a:xfrm>
        </p:grpSpPr>
        <p:sp>
          <p:nvSpPr>
            <p:cNvPr id="47" name="Teardrop 46">
              <a:extLst>
                <a:ext uri="{FF2B5EF4-FFF2-40B4-BE49-F238E27FC236}">
                  <a16:creationId xmlns:a16="http://schemas.microsoft.com/office/drawing/2014/main" id="{466E2120-A173-4C8B-8E52-C2AB632D7EE2}"/>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A37F83D-DD4C-4CE2-B092-2031B224AAB0}"/>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5CCE8A63-00CF-45CD-94E1-8D461AA509D5}"/>
              </a:ext>
            </a:extLst>
          </p:cNvPr>
          <p:cNvSpPr txBox="1"/>
          <p:nvPr/>
        </p:nvSpPr>
        <p:spPr>
          <a:xfrm rot="16200000">
            <a:off x="-56831" y="3026986"/>
            <a:ext cx="1080794" cy="584775"/>
          </a:xfrm>
          <a:prstGeom prst="rect">
            <a:avLst/>
          </a:prstGeom>
          <a:noFill/>
        </p:spPr>
        <p:txBody>
          <a:bodyPr wrap="square" rtlCol="0">
            <a:spAutoFit/>
          </a:bodyPr>
          <a:lstStyle/>
          <a:p>
            <a:pPr algn="ctr"/>
            <a:r>
              <a:rPr lang="en-US" sz="1600">
                <a:solidFill>
                  <a:srgbClr val="0070C0"/>
                </a:solidFill>
              </a:rPr>
              <a:t>Machine Learning</a:t>
            </a:r>
          </a:p>
        </p:txBody>
      </p:sp>
      <p:grpSp>
        <p:nvGrpSpPr>
          <p:cNvPr id="50" name="Group 49">
            <a:extLst>
              <a:ext uri="{FF2B5EF4-FFF2-40B4-BE49-F238E27FC236}">
                <a16:creationId xmlns:a16="http://schemas.microsoft.com/office/drawing/2014/main" id="{2C13E471-8317-47CC-A3AF-AC234D7824B1}"/>
              </a:ext>
            </a:extLst>
          </p:cNvPr>
          <p:cNvGrpSpPr/>
          <p:nvPr/>
        </p:nvGrpSpPr>
        <p:grpSpPr>
          <a:xfrm>
            <a:off x="7293244" y="1776596"/>
            <a:ext cx="533389" cy="536389"/>
            <a:chOff x="523881" y="2262372"/>
            <a:chExt cx="533389" cy="536389"/>
          </a:xfrm>
        </p:grpSpPr>
        <p:sp>
          <p:nvSpPr>
            <p:cNvPr id="51" name="Teardrop 50">
              <a:extLst>
                <a:ext uri="{FF2B5EF4-FFF2-40B4-BE49-F238E27FC236}">
                  <a16:creationId xmlns:a16="http://schemas.microsoft.com/office/drawing/2014/main" id="{64FEEB8B-8DF3-4202-9C94-15302B44811F}"/>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CD64E49-8FCE-43DC-889B-C85F926B0F58}"/>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253A5335-980A-462E-8D5B-244195D2005B}"/>
              </a:ext>
            </a:extLst>
          </p:cNvPr>
          <p:cNvSpPr txBox="1"/>
          <p:nvPr/>
        </p:nvSpPr>
        <p:spPr>
          <a:xfrm>
            <a:off x="6829577" y="945947"/>
            <a:ext cx="1479474" cy="861774"/>
          </a:xfrm>
          <a:prstGeom prst="rect">
            <a:avLst/>
          </a:prstGeom>
          <a:noFill/>
        </p:spPr>
        <p:txBody>
          <a:bodyPr wrap="square" rtlCol="0">
            <a:spAutoFit/>
          </a:bodyPr>
          <a:lstStyle/>
          <a:p>
            <a:pPr algn="ctr"/>
            <a:r>
              <a:rPr lang="en-US" sz="1600" b="1">
                <a:solidFill>
                  <a:srgbClr val="FF0000"/>
                </a:solidFill>
              </a:rPr>
              <a:t>Mid-Term</a:t>
            </a:r>
          </a:p>
          <a:p>
            <a:pPr algn="ctr"/>
            <a:r>
              <a:rPr lang="en-US" sz="1600" b="1">
                <a:solidFill>
                  <a:srgbClr val="FF0000"/>
                </a:solidFill>
              </a:rPr>
              <a:t>Review</a:t>
            </a:r>
          </a:p>
          <a:p>
            <a:pPr algn="ctr"/>
            <a:r>
              <a:rPr lang="en-US" sz="1600">
                <a:solidFill>
                  <a:srgbClr val="FF0000"/>
                </a:solidFill>
              </a:rPr>
              <a:t>26</a:t>
            </a:r>
            <a:r>
              <a:rPr lang="en-US" sz="1600" baseline="30000">
                <a:solidFill>
                  <a:srgbClr val="FF0000"/>
                </a:solidFill>
              </a:rPr>
              <a:t>th</a:t>
            </a:r>
            <a:r>
              <a:rPr lang="en-US" sz="1600">
                <a:solidFill>
                  <a:srgbClr val="FF0000"/>
                </a:solidFill>
              </a:rPr>
              <a:t> Feb 20</a:t>
            </a:r>
          </a:p>
        </p:txBody>
      </p:sp>
      <p:grpSp>
        <p:nvGrpSpPr>
          <p:cNvPr id="54" name="Group 53">
            <a:extLst>
              <a:ext uri="{FF2B5EF4-FFF2-40B4-BE49-F238E27FC236}">
                <a16:creationId xmlns:a16="http://schemas.microsoft.com/office/drawing/2014/main" id="{601C420E-6DB8-4AD9-9A2C-C4C4E26A900A}"/>
              </a:ext>
            </a:extLst>
          </p:cNvPr>
          <p:cNvGrpSpPr/>
          <p:nvPr/>
        </p:nvGrpSpPr>
        <p:grpSpPr>
          <a:xfrm>
            <a:off x="11072232" y="1747761"/>
            <a:ext cx="533389" cy="536389"/>
            <a:chOff x="523881" y="2262372"/>
            <a:chExt cx="533389" cy="536389"/>
          </a:xfrm>
        </p:grpSpPr>
        <p:sp>
          <p:nvSpPr>
            <p:cNvPr id="55" name="Teardrop 54">
              <a:extLst>
                <a:ext uri="{FF2B5EF4-FFF2-40B4-BE49-F238E27FC236}">
                  <a16:creationId xmlns:a16="http://schemas.microsoft.com/office/drawing/2014/main" id="{4E3B3E37-8F54-4329-AA80-9A04AAA5EF8E}"/>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FDE9B9E-EAD0-4689-B3C7-03119FAFAB3D}"/>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39BBF3FE-7125-4776-A4F2-E8F89948D87A}"/>
              </a:ext>
            </a:extLst>
          </p:cNvPr>
          <p:cNvSpPr txBox="1"/>
          <p:nvPr/>
        </p:nvSpPr>
        <p:spPr>
          <a:xfrm>
            <a:off x="10625888" y="1086880"/>
            <a:ext cx="1479474" cy="584775"/>
          </a:xfrm>
          <a:prstGeom prst="rect">
            <a:avLst/>
          </a:prstGeom>
          <a:noFill/>
        </p:spPr>
        <p:txBody>
          <a:bodyPr wrap="square" rtlCol="0">
            <a:spAutoFit/>
          </a:bodyPr>
          <a:lstStyle/>
          <a:p>
            <a:pPr algn="ctr"/>
            <a:r>
              <a:rPr lang="en-US" sz="1600" b="1"/>
              <a:t>Finals</a:t>
            </a:r>
          </a:p>
          <a:p>
            <a:pPr algn="ctr"/>
            <a:r>
              <a:rPr lang="en-US" sz="1600"/>
              <a:t>30</a:t>
            </a:r>
            <a:r>
              <a:rPr lang="en-US" sz="1600" baseline="30000"/>
              <a:t>th</a:t>
            </a:r>
            <a:r>
              <a:rPr lang="en-US" sz="1600"/>
              <a:t> Mar 20</a:t>
            </a:r>
          </a:p>
        </p:txBody>
      </p:sp>
      <p:grpSp>
        <p:nvGrpSpPr>
          <p:cNvPr id="58" name="Group 57">
            <a:extLst>
              <a:ext uri="{FF2B5EF4-FFF2-40B4-BE49-F238E27FC236}">
                <a16:creationId xmlns:a16="http://schemas.microsoft.com/office/drawing/2014/main" id="{3267835C-A0FF-4E18-9360-F25967C2A50B}"/>
              </a:ext>
            </a:extLst>
          </p:cNvPr>
          <p:cNvGrpSpPr/>
          <p:nvPr/>
        </p:nvGrpSpPr>
        <p:grpSpPr>
          <a:xfrm>
            <a:off x="9420344" y="1766485"/>
            <a:ext cx="533389" cy="536389"/>
            <a:chOff x="523881" y="2262372"/>
            <a:chExt cx="533389" cy="536389"/>
          </a:xfrm>
        </p:grpSpPr>
        <p:sp>
          <p:nvSpPr>
            <p:cNvPr id="59" name="Teardrop 58">
              <a:extLst>
                <a:ext uri="{FF2B5EF4-FFF2-40B4-BE49-F238E27FC236}">
                  <a16:creationId xmlns:a16="http://schemas.microsoft.com/office/drawing/2014/main" id="{22A96DFA-FCEF-4964-83D0-C782CFCE6B56}"/>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37C0DC2-16C8-4354-A8BE-33353D93EF61}"/>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FA198F1B-BF90-4081-8BCC-0B685CEBA871}"/>
              </a:ext>
            </a:extLst>
          </p:cNvPr>
          <p:cNvSpPr txBox="1"/>
          <p:nvPr/>
        </p:nvSpPr>
        <p:spPr>
          <a:xfrm>
            <a:off x="9037209" y="1126738"/>
            <a:ext cx="1827621" cy="584775"/>
          </a:xfrm>
          <a:prstGeom prst="rect">
            <a:avLst/>
          </a:prstGeom>
          <a:noFill/>
        </p:spPr>
        <p:txBody>
          <a:bodyPr wrap="square" rtlCol="0">
            <a:spAutoFit/>
          </a:bodyPr>
          <a:lstStyle/>
          <a:p>
            <a:pPr algn="ctr"/>
            <a:r>
              <a:rPr lang="en-US" sz="1600" b="1">
                <a:solidFill>
                  <a:srgbClr val="FF0000"/>
                </a:solidFill>
              </a:rPr>
              <a:t>User Test 1,2,3</a:t>
            </a:r>
          </a:p>
          <a:p>
            <a:pPr algn="ctr"/>
            <a:r>
              <a:rPr lang="en-US" sz="1600">
                <a:solidFill>
                  <a:srgbClr val="FF0000"/>
                </a:solidFill>
              </a:rPr>
              <a:t>13,20,27</a:t>
            </a:r>
            <a:r>
              <a:rPr lang="en-US" sz="1600" baseline="30000">
                <a:solidFill>
                  <a:srgbClr val="FF0000"/>
                </a:solidFill>
              </a:rPr>
              <a:t>th</a:t>
            </a:r>
            <a:r>
              <a:rPr lang="en-US" sz="1600">
                <a:solidFill>
                  <a:srgbClr val="FF0000"/>
                </a:solidFill>
              </a:rPr>
              <a:t> Mar 20</a:t>
            </a:r>
          </a:p>
        </p:txBody>
      </p:sp>
      <p:grpSp>
        <p:nvGrpSpPr>
          <p:cNvPr id="66" name="Group 65">
            <a:extLst>
              <a:ext uri="{FF2B5EF4-FFF2-40B4-BE49-F238E27FC236}">
                <a16:creationId xmlns:a16="http://schemas.microsoft.com/office/drawing/2014/main" id="{75986113-E2A2-45F2-9F6C-85E4F566E0EA}"/>
              </a:ext>
            </a:extLst>
          </p:cNvPr>
          <p:cNvGrpSpPr/>
          <p:nvPr/>
        </p:nvGrpSpPr>
        <p:grpSpPr>
          <a:xfrm>
            <a:off x="9728450" y="1754002"/>
            <a:ext cx="533389" cy="536389"/>
            <a:chOff x="523881" y="2262372"/>
            <a:chExt cx="533389" cy="536389"/>
          </a:xfrm>
        </p:grpSpPr>
        <p:sp>
          <p:nvSpPr>
            <p:cNvPr id="67" name="Teardrop 66">
              <a:extLst>
                <a:ext uri="{FF2B5EF4-FFF2-40B4-BE49-F238E27FC236}">
                  <a16:creationId xmlns:a16="http://schemas.microsoft.com/office/drawing/2014/main" id="{DCEFA29F-E2A5-4EE4-A16E-E6E0CF2E64DC}"/>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3D6EEE-B2EB-4E2B-9023-7051D059BFEC}"/>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2" name="Straight Connector 71">
            <a:extLst>
              <a:ext uri="{FF2B5EF4-FFF2-40B4-BE49-F238E27FC236}">
                <a16:creationId xmlns:a16="http://schemas.microsoft.com/office/drawing/2014/main" id="{F293DAB8-F026-4919-B63F-B14BAE360E77}"/>
              </a:ext>
            </a:extLst>
          </p:cNvPr>
          <p:cNvCxnSpPr>
            <a:cxnSpLocks/>
          </p:cNvCxnSpPr>
          <p:nvPr/>
        </p:nvCxnSpPr>
        <p:spPr>
          <a:xfrm>
            <a:off x="1050132" y="2738092"/>
            <a:ext cx="1521298"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73C7BC6-00ED-4140-AF97-A8AE3122703F}"/>
              </a:ext>
            </a:extLst>
          </p:cNvPr>
          <p:cNvSpPr txBox="1"/>
          <p:nvPr/>
        </p:nvSpPr>
        <p:spPr>
          <a:xfrm>
            <a:off x="976805" y="2946729"/>
            <a:ext cx="1594625" cy="954107"/>
          </a:xfrm>
          <a:prstGeom prst="rect">
            <a:avLst/>
          </a:prstGeom>
          <a:noFill/>
        </p:spPr>
        <p:txBody>
          <a:bodyPr wrap="square" rtlCol="0">
            <a:spAutoFit/>
          </a:bodyPr>
          <a:lstStyle/>
          <a:p>
            <a:r>
              <a:rPr lang="en-US" sz="1400" b="1">
                <a:solidFill>
                  <a:srgbClr val="FF0000"/>
                </a:solidFill>
              </a:rPr>
              <a:t>- Data Processing</a:t>
            </a:r>
          </a:p>
          <a:p>
            <a:r>
              <a:rPr lang="en-US" sz="1400" b="1">
                <a:solidFill>
                  <a:srgbClr val="FF0000"/>
                </a:solidFill>
              </a:rPr>
              <a:t>(Domain Understanding &amp; Feature Selection)</a:t>
            </a:r>
          </a:p>
        </p:txBody>
      </p:sp>
      <p:cxnSp>
        <p:nvCxnSpPr>
          <p:cNvPr id="77" name="Straight Connector 76">
            <a:extLst>
              <a:ext uri="{FF2B5EF4-FFF2-40B4-BE49-F238E27FC236}">
                <a16:creationId xmlns:a16="http://schemas.microsoft.com/office/drawing/2014/main" id="{9949D87D-2061-4F27-BEC9-6AD564872148}"/>
              </a:ext>
            </a:extLst>
          </p:cNvPr>
          <p:cNvCxnSpPr>
            <a:cxnSpLocks/>
          </p:cNvCxnSpPr>
          <p:nvPr/>
        </p:nvCxnSpPr>
        <p:spPr>
          <a:xfrm>
            <a:off x="2661716" y="2738092"/>
            <a:ext cx="1929100"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99D1E89-9134-481F-8B44-01A9F9E514DE}"/>
              </a:ext>
            </a:extLst>
          </p:cNvPr>
          <p:cNvSpPr txBox="1"/>
          <p:nvPr/>
        </p:nvSpPr>
        <p:spPr>
          <a:xfrm>
            <a:off x="2692546" y="2942939"/>
            <a:ext cx="1707837" cy="1384995"/>
          </a:xfrm>
          <a:prstGeom prst="rect">
            <a:avLst/>
          </a:prstGeom>
          <a:noFill/>
        </p:spPr>
        <p:txBody>
          <a:bodyPr wrap="square" rtlCol="0">
            <a:spAutoFit/>
          </a:bodyPr>
          <a:lstStyle/>
          <a:p>
            <a:r>
              <a:rPr lang="en-US" sz="1400" b="1">
                <a:solidFill>
                  <a:srgbClr val="FF0000"/>
                </a:solidFill>
              </a:rPr>
              <a:t>- Data Processing</a:t>
            </a:r>
            <a:endParaRPr lang="en-US" sz="1400" b="1">
              <a:solidFill>
                <a:srgbClr val="0070C0"/>
              </a:solidFill>
            </a:endParaRPr>
          </a:p>
          <a:p>
            <a:r>
              <a:rPr lang="en-US" sz="1400" b="1">
                <a:solidFill>
                  <a:srgbClr val="FF0000"/>
                </a:solidFill>
              </a:rPr>
              <a:t>(Limitations)</a:t>
            </a:r>
          </a:p>
          <a:p>
            <a:r>
              <a:rPr lang="en-US" sz="1400" b="1">
                <a:solidFill>
                  <a:srgbClr val="0070C0"/>
                </a:solidFill>
              </a:rPr>
              <a:t>- Cost Pred. (v1.0)</a:t>
            </a:r>
          </a:p>
          <a:p>
            <a:r>
              <a:rPr lang="en-US" sz="1400" b="1">
                <a:solidFill>
                  <a:srgbClr val="0070C0"/>
                </a:solidFill>
              </a:rPr>
              <a:t>- Clustering (v1.0)</a:t>
            </a:r>
          </a:p>
          <a:p>
            <a:r>
              <a:rPr lang="en-US" sz="1400" b="1">
                <a:solidFill>
                  <a:srgbClr val="0070C0"/>
                </a:solidFill>
              </a:rPr>
              <a:t>- Survival </a:t>
            </a:r>
            <a:r>
              <a:rPr lang="en-US" sz="1400" b="1" err="1">
                <a:solidFill>
                  <a:srgbClr val="0070C0"/>
                </a:solidFill>
              </a:rPr>
              <a:t>Pred</a:t>
            </a:r>
            <a:r>
              <a:rPr lang="en-US" sz="1400" b="1">
                <a:solidFill>
                  <a:srgbClr val="0070C0"/>
                </a:solidFill>
              </a:rPr>
              <a:t> (1.0)</a:t>
            </a:r>
          </a:p>
          <a:p>
            <a:endParaRPr lang="en-US" sz="1400" b="1">
              <a:solidFill>
                <a:srgbClr val="FF0000"/>
              </a:solidFill>
            </a:endParaRPr>
          </a:p>
        </p:txBody>
      </p:sp>
      <p:cxnSp>
        <p:nvCxnSpPr>
          <p:cNvPr id="88" name="Straight Connector 87">
            <a:extLst>
              <a:ext uri="{FF2B5EF4-FFF2-40B4-BE49-F238E27FC236}">
                <a16:creationId xmlns:a16="http://schemas.microsoft.com/office/drawing/2014/main" id="{A1630CFE-0ED6-4F3D-A545-B0B13B885BDB}"/>
              </a:ext>
            </a:extLst>
          </p:cNvPr>
          <p:cNvCxnSpPr>
            <a:cxnSpLocks/>
          </p:cNvCxnSpPr>
          <p:nvPr/>
        </p:nvCxnSpPr>
        <p:spPr>
          <a:xfrm>
            <a:off x="4733925" y="2738092"/>
            <a:ext cx="2779801" cy="0"/>
          </a:xfrm>
          <a:prstGeom prst="line">
            <a:avLst/>
          </a:prstGeom>
          <a:ln w="111125" cmpd="dbl">
            <a:solidFill>
              <a:schemeClr val="accent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DA34009-64DA-44B0-92FB-EA7A798F4C44}"/>
              </a:ext>
            </a:extLst>
          </p:cNvPr>
          <p:cNvSpPr txBox="1"/>
          <p:nvPr/>
        </p:nvSpPr>
        <p:spPr>
          <a:xfrm>
            <a:off x="1885515" y="1193436"/>
            <a:ext cx="1479474" cy="584775"/>
          </a:xfrm>
          <a:prstGeom prst="rect">
            <a:avLst/>
          </a:prstGeom>
          <a:noFill/>
        </p:spPr>
        <p:txBody>
          <a:bodyPr wrap="square" rtlCol="0">
            <a:spAutoFit/>
          </a:bodyPr>
          <a:lstStyle/>
          <a:p>
            <a:pPr algn="ctr"/>
            <a:r>
              <a:rPr lang="en-US" sz="1600" b="1">
                <a:solidFill>
                  <a:srgbClr val="FF0000"/>
                </a:solidFill>
              </a:rPr>
              <a:t>Acceptance</a:t>
            </a:r>
          </a:p>
          <a:p>
            <a:pPr algn="ctr"/>
            <a:r>
              <a:rPr lang="en-US" sz="1600">
                <a:solidFill>
                  <a:srgbClr val="FF0000"/>
                </a:solidFill>
              </a:rPr>
              <a:t>9</a:t>
            </a:r>
            <a:r>
              <a:rPr lang="en-US" sz="1600" baseline="30000">
                <a:solidFill>
                  <a:srgbClr val="FF0000"/>
                </a:solidFill>
              </a:rPr>
              <a:t>th</a:t>
            </a:r>
            <a:r>
              <a:rPr lang="en-US" sz="1600">
                <a:solidFill>
                  <a:srgbClr val="FF0000"/>
                </a:solidFill>
              </a:rPr>
              <a:t> Jan 20</a:t>
            </a:r>
          </a:p>
        </p:txBody>
      </p:sp>
      <p:sp>
        <p:nvSpPr>
          <p:cNvPr id="94" name="TextBox 93">
            <a:extLst>
              <a:ext uri="{FF2B5EF4-FFF2-40B4-BE49-F238E27FC236}">
                <a16:creationId xmlns:a16="http://schemas.microsoft.com/office/drawing/2014/main" id="{747C8EA1-44FB-4575-8CB0-2EE73E234E40}"/>
              </a:ext>
            </a:extLst>
          </p:cNvPr>
          <p:cNvSpPr txBox="1"/>
          <p:nvPr/>
        </p:nvSpPr>
        <p:spPr>
          <a:xfrm rot="16200000">
            <a:off x="-56830" y="4090224"/>
            <a:ext cx="1080794" cy="584775"/>
          </a:xfrm>
          <a:prstGeom prst="rect">
            <a:avLst/>
          </a:prstGeom>
          <a:noFill/>
        </p:spPr>
        <p:txBody>
          <a:bodyPr wrap="square" rtlCol="0">
            <a:spAutoFit/>
          </a:bodyPr>
          <a:lstStyle/>
          <a:p>
            <a:pPr algn="ctr"/>
            <a:r>
              <a:rPr lang="en-US" sz="1600">
                <a:solidFill>
                  <a:srgbClr val="7030A0"/>
                </a:solidFill>
              </a:rPr>
              <a:t>Viz Frontend</a:t>
            </a:r>
          </a:p>
        </p:txBody>
      </p:sp>
      <p:sp>
        <p:nvSpPr>
          <p:cNvPr id="95" name="TextBox 94">
            <a:extLst>
              <a:ext uri="{FF2B5EF4-FFF2-40B4-BE49-F238E27FC236}">
                <a16:creationId xmlns:a16="http://schemas.microsoft.com/office/drawing/2014/main" id="{06D8EA7D-3244-4494-AE07-09EC420325D3}"/>
              </a:ext>
            </a:extLst>
          </p:cNvPr>
          <p:cNvSpPr txBox="1"/>
          <p:nvPr/>
        </p:nvSpPr>
        <p:spPr>
          <a:xfrm rot="16200000">
            <a:off x="-56830" y="5101291"/>
            <a:ext cx="1080794" cy="584775"/>
          </a:xfrm>
          <a:prstGeom prst="rect">
            <a:avLst/>
          </a:prstGeom>
          <a:noFill/>
        </p:spPr>
        <p:txBody>
          <a:bodyPr wrap="square" rtlCol="0">
            <a:spAutoFit/>
          </a:bodyPr>
          <a:lstStyle/>
          <a:p>
            <a:pPr algn="ctr"/>
            <a:r>
              <a:rPr lang="en-US" sz="1600"/>
              <a:t>Viz Backend</a:t>
            </a:r>
          </a:p>
        </p:txBody>
      </p:sp>
      <p:cxnSp>
        <p:nvCxnSpPr>
          <p:cNvPr id="96" name="Straight Connector 95">
            <a:extLst>
              <a:ext uri="{FF2B5EF4-FFF2-40B4-BE49-F238E27FC236}">
                <a16:creationId xmlns:a16="http://schemas.microsoft.com/office/drawing/2014/main" id="{E23D0410-24B1-4569-A552-EDF140C55B3C}"/>
              </a:ext>
            </a:extLst>
          </p:cNvPr>
          <p:cNvCxnSpPr>
            <a:cxnSpLocks/>
          </p:cNvCxnSpPr>
          <p:nvPr/>
        </p:nvCxnSpPr>
        <p:spPr>
          <a:xfrm flipV="1">
            <a:off x="804529" y="2983171"/>
            <a:ext cx="0" cy="672404"/>
          </a:xfrm>
          <a:prstGeom prst="line">
            <a:avLst/>
          </a:prstGeom>
          <a:ln w="12700"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35258D2-0D57-4F63-93E2-3118C2B2642A}"/>
              </a:ext>
            </a:extLst>
          </p:cNvPr>
          <p:cNvCxnSpPr>
            <a:cxnSpLocks/>
          </p:cNvCxnSpPr>
          <p:nvPr/>
        </p:nvCxnSpPr>
        <p:spPr>
          <a:xfrm flipV="1">
            <a:off x="804529" y="4050697"/>
            <a:ext cx="0" cy="672404"/>
          </a:xfrm>
          <a:prstGeom prst="line">
            <a:avLst/>
          </a:prstGeom>
          <a:ln w="12700" cmpd="sng">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940824A-933C-4231-9E35-AE1D704B931E}"/>
              </a:ext>
            </a:extLst>
          </p:cNvPr>
          <p:cNvCxnSpPr>
            <a:cxnSpLocks/>
          </p:cNvCxnSpPr>
          <p:nvPr/>
        </p:nvCxnSpPr>
        <p:spPr>
          <a:xfrm flipV="1">
            <a:off x="804529" y="5057476"/>
            <a:ext cx="0" cy="672404"/>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1C1F4C2-BC79-4B09-ABCA-09F26DE97206}"/>
              </a:ext>
            </a:extLst>
          </p:cNvPr>
          <p:cNvSpPr txBox="1"/>
          <p:nvPr/>
        </p:nvSpPr>
        <p:spPr>
          <a:xfrm>
            <a:off x="1012635" y="4245448"/>
            <a:ext cx="1594625" cy="523220"/>
          </a:xfrm>
          <a:prstGeom prst="rect">
            <a:avLst/>
          </a:prstGeom>
          <a:noFill/>
        </p:spPr>
        <p:txBody>
          <a:bodyPr wrap="square" rtlCol="0">
            <a:spAutoFit/>
          </a:bodyPr>
          <a:lstStyle/>
          <a:p>
            <a:r>
              <a:rPr lang="en-US" sz="1400">
                <a:solidFill>
                  <a:srgbClr val="7030A0"/>
                </a:solidFill>
              </a:rPr>
              <a:t>- UI wire frames</a:t>
            </a:r>
          </a:p>
          <a:p>
            <a:pPr marL="342900" indent="-342900">
              <a:buAutoNum type="arabicPeriod"/>
            </a:pPr>
            <a:endParaRPr lang="en-US" sz="1400">
              <a:solidFill>
                <a:srgbClr val="7030A0"/>
              </a:solidFill>
            </a:endParaRPr>
          </a:p>
        </p:txBody>
      </p:sp>
      <p:sp>
        <p:nvSpPr>
          <p:cNvPr id="102" name="TextBox 101">
            <a:extLst>
              <a:ext uri="{FF2B5EF4-FFF2-40B4-BE49-F238E27FC236}">
                <a16:creationId xmlns:a16="http://schemas.microsoft.com/office/drawing/2014/main" id="{D4E7C127-6746-4A2C-825A-1C64C2C8D226}"/>
              </a:ext>
            </a:extLst>
          </p:cNvPr>
          <p:cNvSpPr txBox="1"/>
          <p:nvPr/>
        </p:nvSpPr>
        <p:spPr>
          <a:xfrm>
            <a:off x="976805" y="5256319"/>
            <a:ext cx="1594625" cy="523220"/>
          </a:xfrm>
          <a:prstGeom prst="rect">
            <a:avLst/>
          </a:prstGeom>
          <a:noFill/>
        </p:spPr>
        <p:txBody>
          <a:bodyPr wrap="square" rtlCol="0">
            <a:spAutoFit/>
          </a:bodyPr>
          <a:lstStyle/>
          <a:p>
            <a:r>
              <a:rPr lang="en-US" sz="1400"/>
              <a:t>- Data Exploration</a:t>
            </a:r>
          </a:p>
          <a:p>
            <a:pPr marL="342900" indent="-342900">
              <a:buAutoNum type="arabicPeriod"/>
            </a:pPr>
            <a:endParaRPr lang="en-US" sz="1400"/>
          </a:p>
        </p:txBody>
      </p:sp>
      <p:sp>
        <p:nvSpPr>
          <p:cNvPr id="103" name="TextBox 102">
            <a:extLst>
              <a:ext uri="{FF2B5EF4-FFF2-40B4-BE49-F238E27FC236}">
                <a16:creationId xmlns:a16="http://schemas.microsoft.com/office/drawing/2014/main" id="{D58BA263-7C7E-49E9-B5A4-72B894C71671}"/>
              </a:ext>
            </a:extLst>
          </p:cNvPr>
          <p:cNvSpPr txBox="1"/>
          <p:nvPr/>
        </p:nvSpPr>
        <p:spPr>
          <a:xfrm>
            <a:off x="2749153" y="4256258"/>
            <a:ext cx="1594625" cy="307777"/>
          </a:xfrm>
          <a:prstGeom prst="rect">
            <a:avLst/>
          </a:prstGeom>
          <a:noFill/>
        </p:spPr>
        <p:txBody>
          <a:bodyPr wrap="square" rtlCol="0">
            <a:spAutoFit/>
          </a:bodyPr>
          <a:lstStyle/>
          <a:p>
            <a:r>
              <a:rPr lang="en-US" sz="1400">
                <a:solidFill>
                  <a:srgbClr val="7030A0"/>
                </a:solidFill>
              </a:rPr>
              <a:t>- UI (v1.0)</a:t>
            </a:r>
          </a:p>
        </p:txBody>
      </p:sp>
      <p:sp>
        <p:nvSpPr>
          <p:cNvPr id="106" name="TextBox 105">
            <a:extLst>
              <a:ext uri="{FF2B5EF4-FFF2-40B4-BE49-F238E27FC236}">
                <a16:creationId xmlns:a16="http://schemas.microsoft.com/office/drawing/2014/main" id="{0CC67307-8A3C-4B4F-A281-9B1EFAB151B7}"/>
              </a:ext>
            </a:extLst>
          </p:cNvPr>
          <p:cNvSpPr txBox="1"/>
          <p:nvPr/>
        </p:nvSpPr>
        <p:spPr>
          <a:xfrm>
            <a:off x="5364955" y="3060819"/>
            <a:ext cx="1707837" cy="954107"/>
          </a:xfrm>
          <a:prstGeom prst="rect">
            <a:avLst/>
          </a:prstGeom>
          <a:noFill/>
        </p:spPr>
        <p:txBody>
          <a:bodyPr wrap="square" rtlCol="0">
            <a:spAutoFit/>
          </a:bodyPr>
          <a:lstStyle/>
          <a:p>
            <a:r>
              <a:rPr lang="en-US" sz="1400" b="1">
                <a:solidFill>
                  <a:srgbClr val="0070C0"/>
                </a:solidFill>
              </a:rPr>
              <a:t>- Cost Pred. (v1.1)</a:t>
            </a:r>
          </a:p>
          <a:p>
            <a:r>
              <a:rPr lang="en-US" sz="1400" b="1">
                <a:solidFill>
                  <a:srgbClr val="0070C0"/>
                </a:solidFill>
              </a:rPr>
              <a:t>- Clustering (v1.1)</a:t>
            </a:r>
          </a:p>
          <a:p>
            <a:r>
              <a:rPr lang="en-US" sz="1400" b="1">
                <a:solidFill>
                  <a:srgbClr val="0070C0"/>
                </a:solidFill>
              </a:rPr>
              <a:t>- Survival </a:t>
            </a:r>
            <a:r>
              <a:rPr lang="en-US" sz="1400" b="1" err="1">
                <a:solidFill>
                  <a:srgbClr val="0070C0"/>
                </a:solidFill>
              </a:rPr>
              <a:t>Pred</a:t>
            </a:r>
            <a:r>
              <a:rPr lang="en-US" sz="1400" b="1">
                <a:solidFill>
                  <a:srgbClr val="0070C0"/>
                </a:solidFill>
              </a:rPr>
              <a:t> (1.1)</a:t>
            </a:r>
          </a:p>
          <a:p>
            <a:pPr marL="342900" indent="-342900">
              <a:buAutoNum type="arabicPeriod"/>
            </a:pPr>
            <a:endParaRPr lang="en-US" sz="1400">
              <a:solidFill>
                <a:srgbClr val="0070C0"/>
              </a:solidFill>
            </a:endParaRPr>
          </a:p>
        </p:txBody>
      </p:sp>
      <p:sp>
        <p:nvSpPr>
          <p:cNvPr id="108" name="TextBox 107">
            <a:extLst>
              <a:ext uri="{FF2B5EF4-FFF2-40B4-BE49-F238E27FC236}">
                <a16:creationId xmlns:a16="http://schemas.microsoft.com/office/drawing/2014/main" id="{338DC7FD-60AF-463B-AD32-2EE68C6C2E84}"/>
              </a:ext>
            </a:extLst>
          </p:cNvPr>
          <p:cNvSpPr txBox="1"/>
          <p:nvPr/>
        </p:nvSpPr>
        <p:spPr>
          <a:xfrm>
            <a:off x="5349121" y="4215104"/>
            <a:ext cx="1594625" cy="523220"/>
          </a:xfrm>
          <a:prstGeom prst="rect">
            <a:avLst/>
          </a:prstGeom>
          <a:noFill/>
        </p:spPr>
        <p:txBody>
          <a:bodyPr wrap="square" rtlCol="0">
            <a:spAutoFit/>
          </a:bodyPr>
          <a:lstStyle/>
          <a:p>
            <a:r>
              <a:rPr lang="en-US" sz="1400">
                <a:solidFill>
                  <a:srgbClr val="7030A0"/>
                </a:solidFill>
              </a:rPr>
              <a:t>- UI (v1.1)</a:t>
            </a:r>
          </a:p>
          <a:p>
            <a:r>
              <a:rPr lang="en-US" sz="1400">
                <a:solidFill>
                  <a:srgbClr val="7030A0"/>
                </a:solidFill>
              </a:rPr>
              <a:t>- Viz Module (1.0)</a:t>
            </a:r>
          </a:p>
        </p:txBody>
      </p:sp>
      <p:sp>
        <p:nvSpPr>
          <p:cNvPr id="109" name="TextBox 108">
            <a:extLst>
              <a:ext uri="{FF2B5EF4-FFF2-40B4-BE49-F238E27FC236}">
                <a16:creationId xmlns:a16="http://schemas.microsoft.com/office/drawing/2014/main" id="{6FA5D371-1E55-4A7C-95BF-FB83C8EB36AF}"/>
              </a:ext>
            </a:extLst>
          </p:cNvPr>
          <p:cNvSpPr txBox="1"/>
          <p:nvPr/>
        </p:nvSpPr>
        <p:spPr>
          <a:xfrm>
            <a:off x="5364955" y="5040875"/>
            <a:ext cx="1594625" cy="954107"/>
          </a:xfrm>
          <a:prstGeom prst="rect">
            <a:avLst/>
          </a:prstGeom>
          <a:noFill/>
        </p:spPr>
        <p:txBody>
          <a:bodyPr wrap="square" rtlCol="0">
            <a:spAutoFit/>
          </a:bodyPr>
          <a:lstStyle/>
          <a:p>
            <a:r>
              <a:rPr lang="en-US" sz="1400"/>
              <a:t>- Desc. Analytics Module (v1.1)</a:t>
            </a:r>
          </a:p>
          <a:p>
            <a:r>
              <a:rPr lang="en-US" sz="1400"/>
              <a:t>- KM Module</a:t>
            </a:r>
          </a:p>
          <a:p>
            <a:pPr marL="342900" indent="-342900">
              <a:buAutoNum type="arabicPeriod"/>
            </a:pPr>
            <a:endParaRPr lang="en-US" sz="1400"/>
          </a:p>
        </p:txBody>
      </p:sp>
      <p:cxnSp>
        <p:nvCxnSpPr>
          <p:cNvPr id="111" name="Straight Connector 110">
            <a:extLst>
              <a:ext uri="{FF2B5EF4-FFF2-40B4-BE49-F238E27FC236}">
                <a16:creationId xmlns:a16="http://schemas.microsoft.com/office/drawing/2014/main" id="{B3BDF1C8-D367-4A39-82A8-3DE677873F0A}"/>
              </a:ext>
            </a:extLst>
          </p:cNvPr>
          <p:cNvCxnSpPr>
            <a:cxnSpLocks/>
          </p:cNvCxnSpPr>
          <p:nvPr/>
        </p:nvCxnSpPr>
        <p:spPr>
          <a:xfrm>
            <a:off x="7693288" y="2738092"/>
            <a:ext cx="1869925" cy="0"/>
          </a:xfrm>
          <a:prstGeom prst="line">
            <a:avLst/>
          </a:prstGeom>
          <a:ln w="111125" cmpd="dbl">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6E34F5A-5BAE-40ED-BFDD-F296D06418DA}"/>
              </a:ext>
            </a:extLst>
          </p:cNvPr>
          <p:cNvSpPr txBox="1"/>
          <p:nvPr/>
        </p:nvSpPr>
        <p:spPr>
          <a:xfrm>
            <a:off x="7685881" y="3060819"/>
            <a:ext cx="1707837" cy="954107"/>
          </a:xfrm>
          <a:prstGeom prst="rect">
            <a:avLst/>
          </a:prstGeom>
          <a:noFill/>
        </p:spPr>
        <p:txBody>
          <a:bodyPr wrap="square" rtlCol="0">
            <a:spAutoFit/>
          </a:bodyPr>
          <a:lstStyle/>
          <a:p>
            <a:r>
              <a:rPr lang="en-US" sz="1400" b="1">
                <a:solidFill>
                  <a:srgbClr val="0070C0"/>
                </a:solidFill>
              </a:rPr>
              <a:t>- Cost Pred. (v1.2)</a:t>
            </a:r>
          </a:p>
          <a:p>
            <a:r>
              <a:rPr lang="en-US" sz="1400" b="1">
                <a:solidFill>
                  <a:srgbClr val="0070C0"/>
                </a:solidFill>
              </a:rPr>
              <a:t>- Clustering (v1.2)</a:t>
            </a:r>
          </a:p>
          <a:p>
            <a:r>
              <a:rPr lang="en-US" sz="1400" b="1">
                <a:solidFill>
                  <a:srgbClr val="0070C0"/>
                </a:solidFill>
              </a:rPr>
              <a:t>- Survival </a:t>
            </a:r>
            <a:r>
              <a:rPr lang="en-US" sz="1400" b="1" err="1">
                <a:solidFill>
                  <a:srgbClr val="0070C0"/>
                </a:solidFill>
              </a:rPr>
              <a:t>Pred</a:t>
            </a:r>
            <a:r>
              <a:rPr lang="en-US" sz="1400" b="1">
                <a:solidFill>
                  <a:srgbClr val="0070C0"/>
                </a:solidFill>
              </a:rPr>
              <a:t> (1.2)</a:t>
            </a:r>
          </a:p>
          <a:p>
            <a:pPr marL="342900" indent="-342900">
              <a:buAutoNum type="arabicPeriod"/>
            </a:pPr>
            <a:endParaRPr lang="en-US" sz="1400">
              <a:solidFill>
                <a:srgbClr val="0070C0"/>
              </a:solidFill>
            </a:endParaRPr>
          </a:p>
        </p:txBody>
      </p:sp>
      <p:sp>
        <p:nvSpPr>
          <p:cNvPr id="114" name="TextBox 113">
            <a:extLst>
              <a:ext uri="{FF2B5EF4-FFF2-40B4-BE49-F238E27FC236}">
                <a16:creationId xmlns:a16="http://schemas.microsoft.com/office/drawing/2014/main" id="{ED2B6BCD-5179-4F51-9B59-30A3E927886F}"/>
              </a:ext>
            </a:extLst>
          </p:cNvPr>
          <p:cNvSpPr txBox="1"/>
          <p:nvPr/>
        </p:nvSpPr>
        <p:spPr>
          <a:xfrm>
            <a:off x="7731524" y="4227549"/>
            <a:ext cx="1594625" cy="738664"/>
          </a:xfrm>
          <a:prstGeom prst="rect">
            <a:avLst/>
          </a:prstGeom>
          <a:noFill/>
        </p:spPr>
        <p:txBody>
          <a:bodyPr wrap="square" rtlCol="0">
            <a:spAutoFit/>
          </a:bodyPr>
          <a:lstStyle/>
          <a:p>
            <a:r>
              <a:rPr lang="en-US" sz="1400" b="1">
                <a:solidFill>
                  <a:srgbClr val="7030A0"/>
                </a:solidFill>
              </a:rPr>
              <a:t>- UI (v1.2)</a:t>
            </a:r>
          </a:p>
          <a:p>
            <a:r>
              <a:rPr lang="en-US" sz="1400" b="1">
                <a:solidFill>
                  <a:srgbClr val="7030A0"/>
                </a:solidFill>
              </a:rPr>
              <a:t>- Viz Module (1.2)</a:t>
            </a:r>
          </a:p>
          <a:p>
            <a:pPr marL="342900" indent="-342900">
              <a:buAutoNum type="arabicPeriod"/>
            </a:pPr>
            <a:endParaRPr lang="en-US" sz="1400">
              <a:solidFill>
                <a:srgbClr val="7030A0"/>
              </a:solidFill>
            </a:endParaRPr>
          </a:p>
        </p:txBody>
      </p:sp>
      <p:sp>
        <p:nvSpPr>
          <p:cNvPr id="115" name="TextBox 114">
            <a:extLst>
              <a:ext uri="{FF2B5EF4-FFF2-40B4-BE49-F238E27FC236}">
                <a16:creationId xmlns:a16="http://schemas.microsoft.com/office/drawing/2014/main" id="{4F6FF372-5215-4892-AB1E-5CAF4202298F}"/>
              </a:ext>
            </a:extLst>
          </p:cNvPr>
          <p:cNvSpPr txBox="1"/>
          <p:nvPr/>
        </p:nvSpPr>
        <p:spPr>
          <a:xfrm>
            <a:off x="7756917" y="5098925"/>
            <a:ext cx="1594625" cy="738664"/>
          </a:xfrm>
          <a:prstGeom prst="rect">
            <a:avLst/>
          </a:prstGeom>
          <a:noFill/>
        </p:spPr>
        <p:txBody>
          <a:bodyPr wrap="square" rtlCol="0">
            <a:spAutoFit/>
          </a:bodyPr>
          <a:lstStyle/>
          <a:p>
            <a:r>
              <a:rPr lang="en-US" sz="1400"/>
              <a:t>- Desc. Analytics Module (v1.2)</a:t>
            </a:r>
          </a:p>
          <a:p>
            <a:pPr marL="342900" indent="-342900">
              <a:buAutoNum type="arabicPeriod"/>
            </a:pPr>
            <a:endParaRPr lang="en-US" sz="1400"/>
          </a:p>
        </p:txBody>
      </p:sp>
      <p:grpSp>
        <p:nvGrpSpPr>
          <p:cNvPr id="89" name="Group 88">
            <a:extLst>
              <a:ext uri="{FF2B5EF4-FFF2-40B4-BE49-F238E27FC236}">
                <a16:creationId xmlns:a16="http://schemas.microsoft.com/office/drawing/2014/main" id="{17ECADB6-B2E1-4A8B-A170-EC64A6FBC313}"/>
              </a:ext>
            </a:extLst>
          </p:cNvPr>
          <p:cNvGrpSpPr/>
          <p:nvPr/>
        </p:nvGrpSpPr>
        <p:grpSpPr>
          <a:xfrm>
            <a:off x="6076005" y="1783393"/>
            <a:ext cx="533389" cy="536389"/>
            <a:chOff x="523881" y="2262372"/>
            <a:chExt cx="533389" cy="536389"/>
          </a:xfrm>
        </p:grpSpPr>
        <p:sp>
          <p:nvSpPr>
            <p:cNvPr id="90" name="Teardrop 89">
              <a:extLst>
                <a:ext uri="{FF2B5EF4-FFF2-40B4-BE49-F238E27FC236}">
                  <a16:creationId xmlns:a16="http://schemas.microsoft.com/office/drawing/2014/main" id="{B2375C30-B9AC-42C2-824D-2CB87153FF88}"/>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DC11F57-4D55-4DD9-8C6E-74D39453D05F}"/>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a:extLst>
              <a:ext uri="{FF2B5EF4-FFF2-40B4-BE49-F238E27FC236}">
                <a16:creationId xmlns:a16="http://schemas.microsoft.com/office/drawing/2014/main" id="{865B1B95-2E0F-4A99-B206-0A98D6C5589B}"/>
              </a:ext>
            </a:extLst>
          </p:cNvPr>
          <p:cNvSpPr txBox="1"/>
          <p:nvPr/>
        </p:nvSpPr>
        <p:spPr>
          <a:xfrm>
            <a:off x="5637476" y="1180788"/>
            <a:ext cx="1479474" cy="584775"/>
          </a:xfrm>
          <a:prstGeom prst="rect">
            <a:avLst/>
          </a:prstGeom>
          <a:noFill/>
        </p:spPr>
        <p:txBody>
          <a:bodyPr wrap="square" rtlCol="0">
            <a:spAutoFit/>
          </a:bodyPr>
          <a:lstStyle/>
          <a:p>
            <a:pPr algn="ctr"/>
            <a:r>
              <a:rPr lang="en-US" sz="1600" b="1"/>
              <a:t>NCCS Review</a:t>
            </a:r>
          </a:p>
          <a:p>
            <a:pPr algn="ctr"/>
            <a:r>
              <a:rPr lang="en-US" sz="1600"/>
              <a:t>20</a:t>
            </a:r>
            <a:r>
              <a:rPr lang="en-US" sz="1600" baseline="30000"/>
              <a:t>th</a:t>
            </a:r>
            <a:r>
              <a:rPr lang="en-US" sz="1600"/>
              <a:t> Feb 20</a:t>
            </a:r>
          </a:p>
        </p:txBody>
      </p:sp>
      <p:sp>
        <p:nvSpPr>
          <p:cNvPr id="97" name="TextBox 96">
            <a:extLst>
              <a:ext uri="{FF2B5EF4-FFF2-40B4-BE49-F238E27FC236}">
                <a16:creationId xmlns:a16="http://schemas.microsoft.com/office/drawing/2014/main" id="{5B3C0696-06AB-4207-9937-A3317F020C6B}"/>
              </a:ext>
            </a:extLst>
          </p:cNvPr>
          <p:cNvSpPr txBox="1"/>
          <p:nvPr/>
        </p:nvSpPr>
        <p:spPr>
          <a:xfrm>
            <a:off x="3912681" y="2011923"/>
            <a:ext cx="1479474" cy="338554"/>
          </a:xfrm>
          <a:prstGeom prst="rect">
            <a:avLst/>
          </a:prstGeom>
          <a:noFill/>
        </p:spPr>
        <p:txBody>
          <a:bodyPr wrap="square" rtlCol="0">
            <a:spAutoFit/>
          </a:bodyPr>
          <a:lstStyle/>
          <a:p>
            <a:pPr algn="ctr"/>
            <a:r>
              <a:rPr lang="en-US" sz="1600"/>
              <a:t>5</a:t>
            </a:r>
            <a:r>
              <a:rPr lang="en-US" sz="1600" baseline="30000"/>
              <a:t>th</a:t>
            </a:r>
            <a:r>
              <a:rPr lang="en-US" sz="1600"/>
              <a:t> Feb 20</a:t>
            </a:r>
          </a:p>
        </p:txBody>
      </p:sp>
      <p:sp>
        <p:nvSpPr>
          <p:cNvPr id="33" name="Isosceles Triangle 32">
            <a:extLst>
              <a:ext uri="{FF2B5EF4-FFF2-40B4-BE49-F238E27FC236}">
                <a16:creationId xmlns:a16="http://schemas.microsoft.com/office/drawing/2014/main" id="{39DE2219-D48F-417A-A6A1-4BA2CEF2A475}"/>
              </a:ext>
            </a:extLst>
          </p:cNvPr>
          <p:cNvSpPr/>
          <p:nvPr/>
        </p:nvSpPr>
        <p:spPr>
          <a:xfrm rot="10800000">
            <a:off x="4586910" y="2329720"/>
            <a:ext cx="132795" cy="105683"/>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6F89A4EB-2E77-4D24-B781-976F272F94DE}"/>
              </a:ext>
            </a:extLst>
          </p:cNvPr>
          <p:cNvGrpSpPr/>
          <p:nvPr/>
        </p:nvGrpSpPr>
        <p:grpSpPr>
          <a:xfrm>
            <a:off x="10061998" y="1756420"/>
            <a:ext cx="533389" cy="536389"/>
            <a:chOff x="523881" y="2262372"/>
            <a:chExt cx="533389" cy="536389"/>
          </a:xfrm>
        </p:grpSpPr>
        <p:sp>
          <p:nvSpPr>
            <p:cNvPr id="104" name="Teardrop 103">
              <a:extLst>
                <a:ext uri="{FF2B5EF4-FFF2-40B4-BE49-F238E27FC236}">
                  <a16:creationId xmlns:a16="http://schemas.microsoft.com/office/drawing/2014/main" id="{2FBDBFE1-86AE-4828-9CD2-100B0E9559AB}"/>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B11A1E39-546B-4A4B-BBB7-A90714C7366D}"/>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a:extLst>
              <a:ext uri="{FF2B5EF4-FFF2-40B4-BE49-F238E27FC236}">
                <a16:creationId xmlns:a16="http://schemas.microsoft.com/office/drawing/2014/main" id="{ABA10C0F-EBCC-4D86-80F9-15013333ADEC}"/>
              </a:ext>
            </a:extLst>
          </p:cNvPr>
          <p:cNvSpPr txBox="1"/>
          <p:nvPr/>
        </p:nvSpPr>
        <p:spPr>
          <a:xfrm>
            <a:off x="2758602" y="5163602"/>
            <a:ext cx="1594625" cy="523220"/>
          </a:xfrm>
          <a:prstGeom prst="rect">
            <a:avLst/>
          </a:prstGeom>
          <a:noFill/>
        </p:spPr>
        <p:txBody>
          <a:bodyPr wrap="square" rtlCol="0">
            <a:spAutoFit/>
          </a:bodyPr>
          <a:lstStyle/>
          <a:p>
            <a:r>
              <a:rPr lang="en-US" sz="1400"/>
              <a:t>- Desc. Analytics Module (v1.0)</a:t>
            </a:r>
          </a:p>
        </p:txBody>
      </p:sp>
      <p:cxnSp>
        <p:nvCxnSpPr>
          <p:cNvPr id="112" name="Straight Connector 111">
            <a:extLst>
              <a:ext uri="{FF2B5EF4-FFF2-40B4-BE49-F238E27FC236}">
                <a16:creationId xmlns:a16="http://schemas.microsoft.com/office/drawing/2014/main" id="{E06D70B2-C28E-45FB-A02F-A7BFA2D49C7A}"/>
              </a:ext>
            </a:extLst>
          </p:cNvPr>
          <p:cNvCxnSpPr>
            <a:cxnSpLocks/>
          </p:cNvCxnSpPr>
          <p:nvPr/>
        </p:nvCxnSpPr>
        <p:spPr>
          <a:xfrm>
            <a:off x="9651249" y="2738092"/>
            <a:ext cx="1687677" cy="0"/>
          </a:xfrm>
          <a:prstGeom prst="line">
            <a:avLst/>
          </a:prstGeom>
          <a:ln w="111125" cmpd="dbl">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554BE5FB-824D-49CC-897F-37533EC6E7DA}"/>
              </a:ext>
            </a:extLst>
          </p:cNvPr>
          <p:cNvSpPr/>
          <p:nvPr/>
        </p:nvSpPr>
        <p:spPr>
          <a:xfrm>
            <a:off x="9687038" y="2949808"/>
            <a:ext cx="133350" cy="2920676"/>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TextBox 116">
            <a:extLst>
              <a:ext uri="{FF2B5EF4-FFF2-40B4-BE49-F238E27FC236}">
                <a16:creationId xmlns:a16="http://schemas.microsoft.com/office/drawing/2014/main" id="{8598F72E-7B80-498D-9344-97EAC0ED176D}"/>
              </a:ext>
            </a:extLst>
          </p:cNvPr>
          <p:cNvSpPr txBox="1"/>
          <p:nvPr/>
        </p:nvSpPr>
        <p:spPr>
          <a:xfrm>
            <a:off x="9907997" y="3781279"/>
            <a:ext cx="1479474" cy="1323439"/>
          </a:xfrm>
          <a:prstGeom prst="rect">
            <a:avLst/>
          </a:prstGeom>
          <a:noFill/>
        </p:spPr>
        <p:txBody>
          <a:bodyPr wrap="square" rtlCol="0">
            <a:spAutoFit/>
          </a:bodyPr>
          <a:lstStyle/>
          <a:p>
            <a:pPr algn="ctr"/>
            <a:r>
              <a:rPr lang="en-US" sz="1600" b="1"/>
              <a:t>Weekly User Test and Iterative Improvement (UI Focused)</a:t>
            </a:r>
            <a:endParaRPr lang="en-US" sz="1600"/>
          </a:p>
        </p:txBody>
      </p:sp>
    </p:spTree>
    <p:extLst>
      <p:ext uri="{BB962C8B-B14F-4D97-AF65-F5344CB8AC3E}">
        <p14:creationId xmlns:p14="http://schemas.microsoft.com/office/powerpoint/2010/main" val="84514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0" y="2554682"/>
            <a:ext cx="12192000" cy="1991979"/>
          </a:xfrm>
        </p:spPr>
        <p:txBody>
          <a:bodyPr vert="horz" lIns="91440" tIns="45720" rIns="91440" bIns="45720" rtlCol="0" anchor="b">
            <a:normAutofit/>
          </a:bodyPr>
          <a:lstStyle/>
          <a:p>
            <a:pPr algn="ctr"/>
            <a:r>
              <a:rPr lang="en-US" sz="6600" b="1" kern="1200">
                <a:solidFill>
                  <a:srgbClr val="FFFFFF"/>
                </a:solidFill>
                <a:latin typeface="+mn-lt"/>
                <a:ea typeface="+mj-ea"/>
                <a:cs typeface="+mj-cs"/>
              </a:rPr>
              <a:t>Iteration 1: Data Processing</a:t>
            </a:r>
            <a:endParaRPr lang="en-US" sz="6600" kern="1200">
              <a:solidFill>
                <a:srgbClr val="FFFFFF"/>
              </a:solidFill>
              <a:latin typeface="+mn-lt"/>
              <a:ea typeface="+mj-ea"/>
              <a:cs typeface="+mj-cs"/>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146395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8AA38260-F79E-4A01-87DF-B13599C19559}"/>
              </a:ext>
            </a:extLst>
          </p:cNvPr>
          <p:cNvSpPr/>
          <p:nvPr/>
        </p:nvSpPr>
        <p:spPr>
          <a:xfrm>
            <a:off x="9131749" y="1730480"/>
            <a:ext cx="2628045" cy="3565098"/>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Levels of Detail</a:t>
            </a:r>
          </a:p>
          <a:p>
            <a:endParaRPr lang="en-SG">
              <a:solidFill>
                <a:schemeClr val="tx1"/>
              </a:solidFill>
            </a:endParaRPr>
          </a:p>
          <a:p>
            <a:endParaRPr lang="en-SG">
              <a:solidFill>
                <a:schemeClr val="tx1"/>
              </a:solidFill>
            </a:endParaRPr>
          </a:p>
          <a:p>
            <a:r>
              <a:rPr lang="en-SG">
                <a:solidFill>
                  <a:schemeClr val="tx1"/>
                </a:solidFill>
              </a:rPr>
              <a:t>Many medical rules to group categories and sub-categories. This was worsened by inconsistent data granularity</a:t>
            </a:r>
          </a:p>
          <a:p>
            <a:pPr algn="ctr"/>
            <a:endParaRPr lang="en-US">
              <a:solidFill>
                <a:schemeClr val="tx1"/>
              </a:solidFill>
            </a:endParaRPr>
          </a:p>
        </p:txBody>
      </p:sp>
      <p:sp>
        <p:nvSpPr>
          <p:cNvPr id="28" name="Rectangle: Rounded Corners 27">
            <a:extLst>
              <a:ext uri="{FF2B5EF4-FFF2-40B4-BE49-F238E27FC236}">
                <a16:creationId xmlns:a16="http://schemas.microsoft.com/office/drawing/2014/main" id="{F350D38E-5570-4C24-93F7-15FA5835CD91}"/>
              </a:ext>
            </a:extLst>
          </p:cNvPr>
          <p:cNvSpPr/>
          <p:nvPr/>
        </p:nvSpPr>
        <p:spPr>
          <a:xfrm>
            <a:off x="3461738" y="1717358"/>
            <a:ext cx="2628045" cy="3565098"/>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Changing Medical Standards</a:t>
            </a:r>
          </a:p>
          <a:p>
            <a:endParaRPr lang="en-SG">
              <a:solidFill>
                <a:schemeClr val="tx1"/>
              </a:solidFill>
            </a:endParaRPr>
          </a:p>
          <a:p>
            <a:r>
              <a:rPr lang="en-SG">
                <a:solidFill>
                  <a:schemeClr val="tx1"/>
                </a:solidFill>
              </a:rPr>
              <a:t>Changes in medical standards over the years makes data formats inconsistent</a:t>
            </a:r>
          </a:p>
          <a:p>
            <a:endParaRPr lang="en-SG">
              <a:solidFill>
                <a:schemeClr val="tx1"/>
              </a:solidFill>
            </a:endParaRPr>
          </a:p>
          <a:p>
            <a:pPr algn="ctr"/>
            <a:endParaRPr lang="en-US">
              <a:solidFill>
                <a:schemeClr val="tx1"/>
              </a:solidFill>
            </a:endParaRPr>
          </a:p>
        </p:txBody>
      </p:sp>
      <p:sp>
        <p:nvSpPr>
          <p:cNvPr id="27" name="Rectangle: Rounded Corners 26">
            <a:extLst>
              <a:ext uri="{FF2B5EF4-FFF2-40B4-BE49-F238E27FC236}">
                <a16:creationId xmlns:a16="http://schemas.microsoft.com/office/drawing/2014/main" id="{8A246D47-79FF-40DC-9D68-25B0D582A1C8}"/>
              </a:ext>
            </a:extLst>
          </p:cNvPr>
          <p:cNvSpPr/>
          <p:nvPr/>
        </p:nvSpPr>
        <p:spPr>
          <a:xfrm>
            <a:off x="6303730" y="1717358"/>
            <a:ext cx="2628045" cy="3565098"/>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Censored Data</a:t>
            </a:r>
          </a:p>
          <a:p>
            <a:endParaRPr lang="en-SG">
              <a:solidFill>
                <a:schemeClr val="tx1"/>
              </a:solidFill>
            </a:endParaRPr>
          </a:p>
          <a:p>
            <a:endParaRPr lang="en-SG">
              <a:solidFill>
                <a:schemeClr val="tx1"/>
              </a:solidFill>
            </a:endParaRPr>
          </a:p>
          <a:p>
            <a:r>
              <a:rPr lang="en-SG">
                <a:solidFill>
                  <a:schemeClr val="tx1"/>
                </a:solidFill>
              </a:rPr>
              <a:t>No full dataset for patients to calculate 10 years statistics</a:t>
            </a:r>
          </a:p>
          <a:p>
            <a:endParaRPr lang="en-SG">
              <a:solidFill>
                <a:schemeClr val="tx1"/>
              </a:solidFill>
            </a:endParaRPr>
          </a:p>
          <a:p>
            <a:endParaRPr lang="en-SG">
              <a:solidFill>
                <a:schemeClr val="tx1"/>
              </a:solidFill>
            </a:endParaRPr>
          </a:p>
          <a:p>
            <a:pPr algn="ctr"/>
            <a:endParaRPr lang="en-US">
              <a:solidFill>
                <a:schemeClr val="tx1"/>
              </a:solidFill>
            </a:endParaRPr>
          </a:p>
        </p:txBody>
      </p:sp>
      <p:sp>
        <p:nvSpPr>
          <p:cNvPr id="3" name="Rectangle: Rounded Corners 2">
            <a:extLst>
              <a:ext uri="{FF2B5EF4-FFF2-40B4-BE49-F238E27FC236}">
                <a16:creationId xmlns:a16="http://schemas.microsoft.com/office/drawing/2014/main" id="{CD03FB4A-9A68-4E69-B886-2914AE35DEAE}"/>
              </a:ext>
            </a:extLst>
          </p:cNvPr>
          <p:cNvSpPr/>
          <p:nvPr/>
        </p:nvSpPr>
        <p:spPr>
          <a:xfrm>
            <a:off x="555944" y="1717358"/>
            <a:ext cx="2628045" cy="3510197"/>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Unreasonable Data</a:t>
            </a:r>
          </a:p>
          <a:p>
            <a:endParaRPr lang="en-SG">
              <a:solidFill>
                <a:schemeClr val="tx1"/>
              </a:solidFill>
            </a:endParaRPr>
          </a:p>
          <a:p>
            <a:endParaRPr lang="en-SG">
              <a:solidFill>
                <a:schemeClr val="tx1"/>
              </a:solidFill>
            </a:endParaRPr>
          </a:p>
          <a:p>
            <a:r>
              <a:rPr lang="en-SG">
                <a:solidFill>
                  <a:schemeClr val="tx1"/>
                </a:solidFill>
              </a:rPr>
              <a:t>Presence of data points </a:t>
            </a:r>
            <a:r>
              <a:rPr lang="en-SG" dirty="0">
                <a:solidFill>
                  <a:schemeClr val="tx1"/>
                </a:solidFill>
              </a:rPr>
              <a:t>which </a:t>
            </a:r>
            <a:r>
              <a:rPr lang="en-SG">
                <a:solidFill>
                  <a:schemeClr val="tx1"/>
                </a:solidFill>
              </a:rPr>
              <a:t>make no chronological sense</a:t>
            </a:r>
          </a:p>
          <a:p>
            <a:endParaRPr lang="en-SG">
              <a:solidFill>
                <a:schemeClr val="tx1"/>
              </a:solidFill>
            </a:endParaRPr>
          </a:p>
          <a:p>
            <a:endParaRPr lang="en-SG">
              <a:solidFill>
                <a:schemeClr val="tx1"/>
              </a:solidFill>
            </a:endParaRPr>
          </a:p>
          <a:p>
            <a:pPr algn="ctr"/>
            <a:endParaRPr lang="en-US">
              <a:solidFill>
                <a:schemeClr val="tx1"/>
              </a:solidFill>
            </a:endParaRPr>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605220" y="273567"/>
            <a:ext cx="10515600" cy="1325563"/>
          </a:xfrm>
        </p:spPr>
        <p:txBody>
          <a:bodyPr/>
          <a:lstStyle/>
          <a:p>
            <a:r>
              <a:rPr lang="en-US" sz="4000" b="1">
                <a:solidFill>
                  <a:schemeClr val="accent1"/>
                </a:solidFill>
                <a:latin typeface="+mn-lt"/>
                <a:ea typeface="+mj-lt"/>
                <a:cs typeface="+mj-lt"/>
              </a:rPr>
              <a:t>Iteration 1: Data Processing – </a:t>
            </a:r>
            <a:br>
              <a:rPr lang="en-US" sz="4000" b="1">
                <a:solidFill>
                  <a:schemeClr val="accent1"/>
                </a:solidFill>
                <a:latin typeface="+mn-lt"/>
                <a:ea typeface="+mj-lt"/>
                <a:cs typeface="+mj-lt"/>
              </a:rPr>
            </a:br>
            <a:r>
              <a:rPr lang="en-US" sz="4000">
                <a:solidFill>
                  <a:schemeClr val="accent1"/>
                </a:solidFill>
                <a:latin typeface="+mn-lt"/>
                <a:ea typeface="+mj-lt"/>
                <a:cs typeface="+mj-lt"/>
              </a:rPr>
              <a:t>Findings, Challenges &amp; Methodology</a:t>
            </a:r>
            <a:endParaRPr lang="en-US">
              <a:solidFill>
                <a:schemeClr val="accent1"/>
              </a:solidFill>
              <a:latin typeface="+mn-lt"/>
            </a:endParaRPr>
          </a:p>
        </p:txBody>
      </p:sp>
      <p:cxnSp>
        <p:nvCxnSpPr>
          <p:cNvPr id="4" name="Straight Arrow Connector 3">
            <a:extLst>
              <a:ext uri="{FF2B5EF4-FFF2-40B4-BE49-F238E27FC236}">
                <a16:creationId xmlns:a16="http://schemas.microsoft.com/office/drawing/2014/main" id="{0510840F-1DAC-45A7-8C71-331F3ED55A4D}"/>
              </a:ext>
            </a:extLst>
          </p:cNvPr>
          <p:cNvCxnSpPr>
            <a:cxnSpLocks/>
          </p:cNvCxnSpPr>
          <p:nvPr/>
        </p:nvCxnSpPr>
        <p:spPr>
          <a:xfrm>
            <a:off x="1806657" y="6256084"/>
            <a:ext cx="9475072" cy="0"/>
          </a:xfrm>
          <a:prstGeom prst="straightConnector1">
            <a:avLst/>
          </a:prstGeom>
          <a:ln w="142875">
            <a:solidFill>
              <a:srgbClr val="FFC000"/>
            </a:solidFill>
            <a:tailEnd type="triangl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C751C67F-3FF2-47AA-ABF1-EFB829D1AEEF}"/>
              </a:ext>
            </a:extLst>
          </p:cNvPr>
          <p:cNvGrpSpPr/>
          <p:nvPr/>
        </p:nvGrpSpPr>
        <p:grpSpPr>
          <a:xfrm rot="21410162">
            <a:off x="1334058" y="4912079"/>
            <a:ext cx="1048072" cy="1027045"/>
            <a:chOff x="523881" y="2262372"/>
            <a:chExt cx="533389" cy="536389"/>
          </a:xfrm>
        </p:grpSpPr>
        <p:sp>
          <p:nvSpPr>
            <p:cNvPr id="12" name="Teardrop 11">
              <a:extLst>
                <a:ext uri="{FF2B5EF4-FFF2-40B4-BE49-F238E27FC236}">
                  <a16:creationId xmlns:a16="http://schemas.microsoft.com/office/drawing/2014/main" id="{E179E5DE-827D-4500-9517-A1EA65672816}"/>
                </a:ext>
              </a:extLst>
            </p:cNvPr>
            <p:cNvSpPr/>
            <p:nvPr/>
          </p:nvSpPr>
          <p:spPr>
            <a:xfrm rot="8276301">
              <a:off x="523881" y="2262372"/>
              <a:ext cx="533389" cy="536389"/>
            </a:xfrm>
            <a:prstGeom prst="teardrop">
              <a:avLst/>
            </a:prstGeom>
            <a:solidFill>
              <a:schemeClr val="accent5">
                <a:lumMod val="60000"/>
                <a:lumOff val="40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3A75255-C6E7-477A-AE04-A09D23F33B01}"/>
                </a:ext>
              </a:extLst>
            </p:cNvPr>
            <p:cNvSpPr/>
            <p:nvPr/>
          </p:nvSpPr>
          <p:spPr>
            <a:xfrm>
              <a:off x="584835" y="2326030"/>
              <a:ext cx="416749" cy="399040"/>
            </a:xfrm>
            <a:prstGeom prst="ellipse">
              <a:avLst/>
            </a:prstGeom>
            <a:blipFill>
              <a:blip r:embed="rId3"/>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97D5483-964B-4885-8140-112AD31F6B34}"/>
              </a:ext>
            </a:extLst>
          </p:cNvPr>
          <p:cNvGrpSpPr/>
          <p:nvPr/>
        </p:nvGrpSpPr>
        <p:grpSpPr>
          <a:xfrm rot="21410162">
            <a:off x="4226829" y="4912079"/>
            <a:ext cx="1048072" cy="1027045"/>
            <a:chOff x="523881" y="2262372"/>
            <a:chExt cx="533389" cy="536389"/>
          </a:xfrm>
        </p:grpSpPr>
        <p:sp>
          <p:nvSpPr>
            <p:cNvPr id="19" name="Teardrop 18">
              <a:extLst>
                <a:ext uri="{FF2B5EF4-FFF2-40B4-BE49-F238E27FC236}">
                  <a16:creationId xmlns:a16="http://schemas.microsoft.com/office/drawing/2014/main" id="{91B6952C-39E7-4453-B925-5972CD851989}"/>
                </a:ext>
              </a:extLst>
            </p:cNvPr>
            <p:cNvSpPr/>
            <p:nvPr/>
          </p:nvSpPr>
          <p:spPr>
            <a:xfrm rot="8276301">
              <a:off x="523881" y="2262372"/>
              <a:ext cx="533389" cy="536389"/>
            </a:xfrm>
            <a:prstGeom prst="teardrop">
              <a:avLst/>
            </a:prstGeom>
            <a:solidFill>
              <a:schemeClr val="accent5">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6A9CCBE-F748-4ACC-95AA-BEFA683D852B}"/>
                </a:ext>
              </a:extLst>
            </p:cNvPr>
            <p:cNvSpPr/>
            <p:nvPr/>
          </p:nvSpPr>
          <p:spPr>
            <a:xfrm>
              <a:off x="584835" y="2326030"/>
              <a:ext cx="416749" cy="399040"/>
            </a:xfrm>
            <a:prstGeom prst="ellipse">
              <a:avLst/>
            </a:prstGeom>
            <a:blipFill>
              <a:blip r:embed="rId4"/>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121EE9D-E724-412C-AB7F-1DF15F8B8D6C}"/>
              </a:ext>
            </a:extLst>
          </p:cNvPr>
          <p:cNvGrpSpPr/>
          <p:nvPr/>
        </p:nvGrpSpPr>
        <p:grpSpPr>
          <a:xfrm rot="21410162">
            <a:off x="7112726" y="4912079"/>
            <a:ext cx="1048072" cy="1027045"/>
            <a:chOff x="523881" y="2262372"/>
            <a:chExt cx="533389" cy="536389"/>
          </a:xfrm>
        </p:grpSpPr>
        <p:sp>
          <p:nvSpPr>
            <p:cNvPr id="22" name="Teardrop 21">
              <a:extLst>
                <a:ext uri="{FF2B5EF4-FFF2-40B4-BE49-F238E27FC236}">
                  <a16:creationId xmlns:a16="http://schemas.microsoft.com/office/drawing/2014/main" id="{678920E4-B92F-459F-B941-2EF69A5DDFD7}"/>
                </a:ext>
              </a:extLst>
            </p:cNvPr>
            <p:cNvSpPr/>
            <p:nvPr/>
          </p:nvSpPr>
          <p:spPr>
            <a:xfrm rot="8276301">
              <a:off x="523881" y="2262372"/>
              <a:ext cx="533389" cy="536389"/>
            </a:xfrm>
            <a:prstGeom prst="teardrop">
              <a:avLst/>
            </a:prstGeom>
            <a:solidFill>
              <a:schemeClr val="accent1">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58E1E7-5E2B-47A0-B943-5C143D3526EB}"/>
                </a:ext>
              </a:extLst>
            </p:cNvPr>
            <p:cNvSpPr/>
            <p:nvPr/>
          </p:nvSpPr>
          <p:spPr>
            <a:xfrm>
              <a:off x="584835" y="2326030"/>
              <a:ext cx="416749" cy="399040"/>
            </a:xfrm>
            <a:prstGeom prst="ellipse">
              <a:avLst/>
            </a:prstGeom>
            <a:blipFill>
              <a:blip r:embed="rId5"/>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30814FC6-66B1-4C62-9129-7A3E8B4927D2}"/>
              </a:ext>
            </a:extLst>
          </p:cNvPr>
          <p:cNvGrpSpPr/>
          <p:nvPr/>
        </p:nvGrpSpPr>
        <p:grpSpPr>
          <a:xfrm rot="21410162">
            <a:off x="10024063" y="4912079"/>
            <a:ext cx="1048072" cy="1027045"/>
            <a:chOff x="523881" y="2262372"/>
            <a:chExt cx="533389" cy="536389"/>
          </a:xfrm>
        </p:grpSpPr>
        <p:sp>
          <p:nvSpPr>
            <p:cNvPr id="25" name="Teardrop 24">
              <a:extLst>
                <a:ext uri="{FF2B5EF4-FFF2-40B4-BE49-F238E27FC236}">
                  <a16:creationId xmlns:a16="http://schemas.microsoft.com/office/drawing/2014/main" id="{0F5573CD-2B66-47DD-81B2-5DD70352312C}"/>
                </a:ext>
              </a:extLst>
            </p:cNvPr>
            <p:cNvSpPr/>
            <p:nvPr/>
          </p:nvSpPr>
          <p:spPr>
            <a:xfrm rot="8276301">
              <a:off x="523881" y="2262372"/>
              <a:ext cx="533389" cy="536389"/>
            </a:xfrm>
            <a:prstGeom prst="teardrop">
              <a:avLst/>
            </a:prstGeom>
            <a:solidFill>
              <a:srgbClr val="00206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3CFC724-C412-41B6-9D5D-12C06FA97E32}"/>
                </a:ext>
              </a:extLst>
            </p:cNvPr>
            <p:cNvSpPr/>
            <p:nvPr/>
          </p:nvSpPr>
          <p:spPr>
            <a:xfrm>
              <a:off x="584835" y="2326030"/>
              <a:ext cx="416749" cy="399040"/>
            </a:xfrm>
            <a:prstGeom prst="ellipse">
              <a:avLst/>
            </a:prstGeom>
            <a:blipFill>
              <a:blip r:embed="rId6"/>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D73D9673-B704-4413-8A39-A935BCAC5F31}"/>
              </a:ext>
            </a:extLst>
          </p:cNvPr>
          <p:cNvSpPr txBox="1"/>
          <p:nvPr/>
        </p:nvSpPr>
        <p:spPr>
          <a:xfrm>
            <a:off x="5416428" y="6424066"/>
            <a:ext cx="2066925" cy="369332"/>
          </a:xfrm>
          <a:prstGeom prst="rect">
            <a:avLst/>
          </a:prstGeom>
          <a:noFill/>
        </p:spPr>
        <p:txBody>
          <a:bodyPr wrap="square" rtlCol="0">
            <a:spAutoFit/>
          </a:bodyPr>
          <a:lstStyle/>
          <a:p>
            <a:r>
              <a:rPr lang="en-US" b="1">
                <a:solidFill>
                  <a:srgbClr val="FFC000"/>
                </a:solidFill>
              </a:rPr>
              <a:t>ITERATION 1</a:t>
            </a:r>
          </a:p>
        </p:txBody>
      </p:sp>
    </p:spTree>
    <p:extLst>
      <p:ext uri="{BB962C8B-B14F-4D97-AF65-F5344CB8AC3E}">
        <p14:creationId xmlns:p14="http://schemas.microsoft.com/office/powerpoint/2010/main" val="295364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Unreasonable Data</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8994192" cy="4351338"/>
          </a:xfrm>
        </p:spPr>
        <p:txBody>
          <a:bodyPr/>
          <a:lstStyle/>
          <a:p>
            <a:r>
              <a:rPr lang="en-SG" err="1"/>
              <a:t>Eg</a:t>
            </a:r>
            <a:r>
              <a:rPr lang="en-SG"/>
              <a:t>: </a:t>
            </a:r>
          </a:p>
          <a:p>
            <a:pPr lvl="1"/>
            <a:r>
              <a:rPr lang="en-SG"/>
              <a:t>Patient who gets breast cancer at 3 years of age</a:t>
            </a:r>
          </a:p>
          <a:p>
            <a:pPr lvl="1"/>
            <a:r>
              <a:rPr lang="en-SG"/>
              <a:t>Patient who have a date of death earlier than date of birth</a:t>
            </a:r>
          </a:p>
          <a:p>
            <a:pPr lvl="1"/>
            <a:r>
              <a:rPr lang="en-SG"/>
              <a:t>Patient with 27 children</a:t>
            </a:r>
          </a:p>
          <a:p>
            <a:pPr lvl="1"/>
            <a:r>
              <a:rPr lang="en-SG"/>
              <a:t>Patient with menopause at age of 8</a:t>
            </a:r>
          </a:p>
          <a:p>
            <a:pPr lvl="1"/>
            <a:r>
              <a:rPr lang="en-SG"/>
              <a:t>Patient with menstruation at age of 3</a:t>
            </a:r>
          </a:p>
          <a:p>
            <a:pPr lvl="1"/>
            <a:r>
              <a:rPr lang="en-SG"/>
              <a:t>Patient born in 2020 (We received data in 2019)</a:t>
            </a:r>
          </a:p>
          <a:p>
            <a:pPr marL="457200" lvl="1" indent="0">
              <a:buNone/>
            </a:pPr>
            <a:endParaRPr lang="en-SG"/>
          </a:p>
          <a:p>
            <a:r>
              <a:rPr lang="en-SG"/>
              <a:t>We have worked with NCCS to retrieve a new set of clinical data on 5 Feb 2020 (Version 3).</a:t>
            </a:r>
          </a:p>
          <a:p>
            <a:pPr marL="0" indent="0">
              <a:buNone/>
            </a:pPr>
            <a:endParaRPr lang="en-SG"/>
          </a:p>
        </p:txBody>
      </p:sp>
      <p:grpSp>
        <p:nvGrpSpPr>
          <p:cNvPr id="4" name="Group 3">
            <a:extLst>
              <a:ext uri="{FF2B5EF4-FFF2-40B4-BE49-F238E27FC236}">
                <a16:creationId xmlns:a16="http://schemas.microsoft.com/office/drawing/2014/main" id="{2FF0500A-E5C5-4CEF-AFD8-DA493985E3D9}"/>
              </a:ext>
            </a:extLst>
          </p:cNvPr>
          <p:cNvGrpSpPr/>
          <p:nvPr/>
        </p:nvGrpSpPr>
        <p:grpSpPr>
          <a:xfrm rot="21410162">
            <a:off x="521976" y="501838"/>
            <a:ext cx="1489196" cy="1514179"/>
            <a:chOff x="523881" y="2262372"/>
            <a:chExt cx="533389" cy="536389"/>
          </a:xfrm>
        </p:grpSpPr>
        <p:sp>
          <p:nvSpPr>
            <p:cNvPr id="5" name="Teardrop 4">
              <a:extLst>
                <a:ext uri="{FF2B5EF4-FFF2-40B4-BE49-F238E27FC236}">
                  <a16:creationId xmlns:a16="http://schemas.microsoft.com/office/drawing/2014/main" id="{3E47F136-02A2-4713-A696-29AFA0F52F43}"/>
                </a:ext>
              </a:extLst>
            </p:cNvPr>
            <p:cNvSpPr/>
            <p:nvPr/>
          </p:nvSpPr>
          <p:spPr>
            <a:xfrm rot="8276301">
              <a:off x="523881" y="2262372"/>
              <a:ext cx="533389" cy="536389"/>
            </a:xfrm>
            <a:prstGeom prst="teardrop">
              <a:avLst/>
            </a:prstGeom>
            <a:solidFill>
              <a:schemeClr val="accent5">
                <a:lumMod val="60000"/>
                <a:lumOff val="40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D7389FF-D03E-4C66-9F80-433CF831E31F}"/>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74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Changing Medical Standards</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7715227" cy="4351338"/>
          </a:xfrm>
        </p:spPr>
        <p:txBody>
          <a:bodyPr/>
          <a:lstStyle/>
          <a:p>
            <a:r>
              <a:rPr lang="en-SG"/>
              <a:t>Continuous development of medical standards </a:t>
            </a:r>
            <a:br>
              <a:rPr lang="en-SG"/>
            </a:br>
            <a:r>
              <a:rPr lang="en-SG"/>
              <a:t>changes the ways patient details are recorded.</a:t>
            </a:r>
          </a:p>
          <a:p>
            <a:endParaRPr lang="en-SG"/>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B1D372-7D73-41BD-B063-2AB62738F3B3}"/>
              </a:ext>
            </a:extLst>
          </p:cNvPr>
          <p:cNvGrpSpPr/>
          <p:nvPr/>
        </p:nvGrpSpPr>
        <p:grpSpPr>
          <a:xfrm rot="21410162">
            <a:off x="513917" y="505634"/>
            <a:ext cx="1518433" cy="1506585"/>
            <a:chOff x="523881" y="2262372"/>
            <a:chExt cx="533389" cy="536389"/>
          </a:xfrm>
        </p:grpSpPr>
        <p:sp>
          <p:nvSpPr>
            <p:cNvPr id="11" name="Teardrop 10">
              <a:extLst>
                <a:ext uri="{FF2B5EF4-FFF2-40B4-BE49-F238E27FC236}">
                  <a16:creationId xmlns:a16="http://schemas.microsoft.com/office/drawing/2014/main" id="{7A90A012-7549-4314-945E-AA3C030F70A2}"/>
                </a:ext>
              </a:extLst>
            </p:cNvPr>
            <p:cNvSpPr/>
            <p:nvPr/>
          </p:nvSpPr>
          <p:spPr>
            <a:xfrm rot="8276301">
              <a:off x="523881" y="2262372"/>
              <a:ext cx="533389" cy="536389"/>
            </a:xfrm>
            <a:prstGeom prst="teardrop">
              <a:avLst/>
            </a:prstGeom>
            <a:solidFill>
              <a:schemeClr val="accent5">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518B5D-C015-4F34-88C1-DA4F6C1BF9C7}"/>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Table 12">
            <a:extLst>
              <a:ext uri="{FF2B5EF4-FFF2-40B4-BE49-F238E27FC236}">
                <a16:creationId xmlns:a16="http://schemas.microsoft.com/office/drawing/2014/main" id="{1961F06A-C38F-4117-AF7F-C1C9DC998F22}"/>
              </a:ext>
            </a:extLst>
          </p:cNvPr>
          <p:cNvGraphicFramePr>
            <a:graphicFrameLocks noGrp="1"/>
          </p:cNvGraphicFramePr>
          <p:nvPr>
            <p:extLst>
              <p:ext uri="{D42A27DB-BD31-4B8C-83A1-F6EECF244321}">
                <p14:modId xmlns:p14="http://schemas.microsoft.com/office/powerpoint/2010/main" val="2474841648"/>
              </p:ext>
            </p:extLst>
          </p:nvPr>
        </p:nvGraphicFramePr>
        <p:xfrm>
          <a:off x="2229223" y="2914523"/>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76634464"/>
                    </a:ext>
                  </a:extLst>
                </a:gridCol>
                <a:gridCol w="4064000">
                  <a:extLst>
                    <a:ext uri="{9D8B030D-6E8A-4147-A177-3AD203B41FA5}">
                      <a16:colId xmlns:a16="http://schemas.microsoft.com/office/drawing/2014/main" val="2584657406"/>
                    </a:ext>
                  </a:extLst>
                </a:gridCol>
              </a:tblGrid>
              <a:tr h="370840">
                <a:tc>
                  <a:txBody>
                    <a:bodyPr/>
                    <a:lstStyle/>
                    <a:p>
                      <a:r>
                        <a:rPr lang="en-SG"/>
                        <a:t>Year</a:t>
                      </a:r>
                    </a:p>
                  </a:txBody>
                  <a:tcPr/>
                </a:tc>
                <a:tc>
                  <a:txBody>
                    <a:bodyPr/>
                    <a:lstStyle/>
                    <a:p>
                      <a:r>
                        <a:rPr lang="en-SG"/>
                        <a:t>Version</a:t>
                      </a:r>
                    </a:p>
                  </a:txBody>
                  <a:tcPr/>
                </a:tc>
                <a:extLst>
                  <a:ext uri="{0D108BD9-81ED-4DB2-BD59-A6C34878D82A}">
                    <a16:rowId xmlns:a16="http://schemas.microsoft.com/office/drawing/2014/main" val="2144773372"/>
                  </a:ext>
                </a:extLst>
              </a:tr>
              <a:tr h="370840">
                <a:tc>
                  <a:txBody>
                    <a:bodyPr/>
                    <a:lstStyle/>
                    <a:p>
                      <a:r>
                        <a:rPr lang="en-SG" sz="1800" b="0" i="0" kern="1200">
                          <a:solidFill>
                            <a:schemeClr val="dk1"/>
                          </a:solidFill>
                          <a:effectLst/>
                          <a:latin typeface="+mn-lt"/>
                          <a:ea typeface="+mn-ea"/>
                          <a:cs typeface="+mn-cs"/>
                        </a:rPr>
                        <a:t>1977</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(1st ed.)</a:t>
                      </a:r>
                      <a:endParaRPr lang="en-SG"/>
                    </a:p>
                  </a:txBody>
                  <a:tcPr/>
                </a:tc>
                <a:extLst>
                  <a:ext uri="{0D108BD9-81ED-4DB2-BD59-A6C34878D82A}">
                    <a16:rowId xmlns:a16="http://schemas.microsoft.com/office/drawing/2014/main" val="1459329467"/>
                  </a:ext>
                </a:extLst>
              </a:tr>
              <a:tr h="370840">
                <a:tc>
                  <a:txBody>
                    <a:bodyPr/>
                    <a:lstStyle/>
                    <a:p>
                      <a:r>
                        <a:rPr lang="en-SG" sz="1800" b="0" i="0" kern="1200">
                          <a:solidFill>
                            <a:schemeClr val="dk1"/>
                          </a:solidFill>
                          <a:effectLst/>
                          <a:latin typeface="+mn-lt"/>
                          <a:ea typeface="+mn-ea"/>
                          <a:cs typeface="+mn-cs"/>
                        </a:rPr>
                        <a:t>1983</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(2nd ed.)</a:t>
                      </a:r>
                      <a:endParaRPr lang="en-SG"/>
                    </a:p>
                  </a:txBody>
                  <a:tcPr/>
                </a:tc>
                <a:extLst>
                  <a:ext uri="{0D108BD9-81ED-4DB2-BD59-A6C34878D82A}">
                    <a16:rowId xmlns:a16="http://schemas.microsoft.com/office/drawing/2014/main" val="1799041561"/>
                  </a:ext>
                </a:extLst>
              </a:tr>
              <a:tr h="370840">
                <a:tc>
                  <a:txBody>
                    <a:bodyPr/>
                    <a:lstStyle/>
                    <a:p>
                      <a:r>
                        <a:rPr lang="en-SG" sz="1800" b="0" i="0" kern="1200">
                          <a:solidFill>
                            <a:schemeClr val="dk1"/>
                          </a:solidFill>
                          <a:effectLst/>
                          <a:latin typeface="+mn-lt"/>
                          <a:ea typeface="+mn-ea"/>
                          <a:cs typeface="+mn-cs"/>
                        </a:rPr>
                        <a:t>1988</a:t>
                      </a:r>
                      <a:endParaRPr lang="en-SG"/>
                    </a:p>
                  </a:txBody>
                  <a:tcPr/>
                </a:tc>
                <a:tc>
                  <a:txBody>
                    <a:bodyPr/>
                    <a:lstStyle/>
                    <a:p>
                      <a:r>
                        <a:rPr lang="en-SG" sz="1800" b="0" i="1" kern="1200">
                          <a:solidFill>
                            <a:schemeClr val="dk1"/>
                          </a:solidFill>
                          <a:effectLst/>
                          <a:latin typeface="+mn-lt"/>
                          <a:ea typeface="+mn-ea"/>
                          <a:cs typeface="+mn-cs"/>
                        </a:rPr>
                        <a:t>AJCC Cancer Staging Manual</a:t>
                      </a:r>
                      <a:r>
                        <a:rPr lang="en-SG" sz="1800" b="0" i="0" kern="1200">
                          <a:solidFill>
                            <a:schemeClr val="dk1"/>
                          </a:solidFill>
                          <a:effectLst/>
                          <a:latin typeface="+mn-lt"/>
                          <a:ea typeface="+mn-ea"/>
                          <a:cs typeface="+mn-cs"/>
                        </a:rPr>
                        <a:t> (3rd ed.)</a:t>
                      </a:r>
                      <a:endParaRPr lang="en-SG"/>
                    </a:p>
                  </a:txBody>
                  <a:tcPr/>
                </a:tc>
                <a:extLst>
                  <a:ext uri="{0D108BD9-81ED-4DB2-BD59-A6C34878D82A}">
                    <a16:rowId xmlns:a16="http://schemas.microsoft.com/office/drawing/2014/main" val="1038072516"/>
                  </a:ext>
                </a:extLst>
              </a:tr>
              <a:tr h="370840">
                <a:tc>
                  <a:txBody>
                    <a:bodyPr/>
                    <a:lstStyle/>
                    <a:p>
                      <a:r>
                        <a:rPr lang="en-SG" sz="1800" b="0" i="0" kern="1200">
                          <a:solidFill>
                            <a:schemeClr val="dk1"/>
                          </a:solidFill>
                          <a:effectLst/>
                          <a:latin typeface="+mn-lt"/>
                          <a:ea typeface="+mn-ea"/>
                          <a:cs typeface="+mn-cs"/>
                        </a:rPr>
                        <a:t>1992</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(4th ed.)</a:t>
                      </a:r>
                      <a:endParaRPr lang="en-SG"/>
                    </a:p>
                  </a:txBody>
                  <a:tcPr/>
                </a:tc>
                <a:extLst>
                  <a:ext uri="{0D108BD9-81ED-4DB2-BD59-A6C34878D82A}">
                    <a16:rowId xmlns:a16="http://schemas.microsoft.com/office/drawing/2014/main" val="1532594007"/>
                  </a:ext>
                </a:extLst>
              </a:tr>
              <a:tr h="370840">
                <a:tc>
                  <a:txBody>
                    <a:bodyPr/>
                    <a:lstStyle/>
                    <a:p>
                      <a:r>
                        <a:rPr lang="en-SG" sz="1800" b="0" i="0" kern="1200">
                          <a:solidFill>
                            <a:schemeClr val="dk1"/>
                          </a:solidFill>
                          <a:effectLst/>
                          <a:latin typeface="+mn-lt"/>
                          <a:ea typeface="+mn-ea"/>
                          <a:cs typeface="+mn-cs"/>
                        </a:rPr>
                        <a:t>1997</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(5th ed.)</a:t>
                      </a:r>
                      <a:endParaRPr lang="en-SG"/>
                    </a:p>
                  </a:txBody>
                  <a:tcPr/>
                </a:tc>
                <a:extLst>
                  <a:ext uri="{0D108BD9-81ED-4DB2-BD59-A6C34878D82A}">
                    <a16:rowId xmlns:a16="http://schemas.microsoft.com/office/drawing/2014/main" val="2585443113"/>
                  </a:ext>
                </a:extLst>
              </a:tr>
              <a:tr h="370840">
                <a:tc>
                  <a:txBody>
                    <a:bodyPr/>
                    <a:lstStyle/>
                    <a:p>
                      <a:r>
                        <a:rPr lang="en-SG" sz="1800" b="0" i="0" kern="1200">
                          <a:solidFill>
                            <a:schemeClr val="dk1"/>
                          </a:solidFill>
                          <a:effectLst/>
                          <a:latin typeface="+mn-lt"/>
                          <a:ea typeface="+mn-ea"/>
                          <a:cs typeface="+mn-cs"/>
                        </a:rPr>
                        <a:t>2002</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(6th ed.)</a:t>
                      </a:r>
                      <a:endParaRPr lang="en-SG"/>
                    </a:p>
                  </a:txBody>
                  <a:tcPr/>
                </a:tc>
                <a:extLst>
                  <a:ext uri="{0D108BD9-81ED-4DB2-BD59-A6C34878D82A}">
                    <a16:rowId xmlns:a16="http://schemas.microsoft.com/office/drawing/2014/main" val="1206797775"/>
                  </a:ext>
                </a:extLst>
              </a:tr>
              <a:tr h="370840">
                <a:tc>
                  <a:txBody>
                    <a:bodyPr/>
                    <a:lstStyle/>
                    <a:p>
                      <a:r>
                        <a:rPr lang="en-SG" sz="1800" b="0" i="0" kern="1200">
                          <a:solidFill>
                            <a:schemeClr val="dk1"/>
                          </a:solidFill>
                          <a:effectLst/>
                          <a:latin typeface="+mn-lt"/>
                          <a:ea typeface="+mn-ea"/>
                          <a:cs typeface="+mn-cs"/>
                        </a:rPr>
                        <a:t>2009</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(7th ed.)</a:t>
                      </a:r>
                      <a:endParaRPr lang="en-SG"/>
                    </a:p>
                  </a:txBody>
                  <a:tcPr/>
                </a:tc>
                <a:extLst>
                  <a:ext uri="{0D108BD9-81ED-4DB2-BD59-A6C34878D82A}">
                    <a16:rowId xmlns:a16="http://schemas.microsoft.com/office/drawing/2014/main" val="3085597775"/>
                  </a:ext>
                </a:extLst>
              </a:tr>
              <a:tr h="370840">
                <a:tc>
                  <a:txBody>
                    <a:bodyPr/>
                    <a:lstStyle/>
                    <a:p>
                      <a:r>
                        <a:rPr lang="en-SG" sz="1800" b="0" i="0" kern="1200">
                          <a:solidFill>
                            <a:schemeClr val="dk1"/>
                          </a:solidFill>
                          <a:effectLst/>
                          <a:latin typeface="+mn-lt"/>
                          <a:ea typeface="+mn-ea"/>
                          <a:cs typeface="+mn-cs"/>
                        </a:rPr>
                        <a:t>2016</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(8th ed.)</a:t>
                      </a:r>
                      <a:endParaRPr lang="en-SG"/>
                    </a:p>
                  </a:txBody>
                  <a:tcPr/>
                </a:tc>
                <a:extLst>
                  <a:ext uri="{0D108BD9-81ED-4DB2-BD59-A6C34878D82A}">
                    <a16:rowId xmlns:a16="http://schemas.microsoft.com/office/drawing/2014/main" val="1875551201"/>
                  </a:ext>
                </a:extLst>
              </a:tr>
            </a:tbl>
          </a:graphicData>
        </a:graphic>
      </p:graphicFrame>
    </p:spTree>
    <p:extLst>
      <p:ext uri="{BB962C8B-B14F-4D97-AF65-F5344CB8AC3E}">
        <p14:creationId xmlns:p14="http://schemas.microsoft.com/office/powerpoint/2010/main" val="2394055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Nature of Medical data - </a:t>
            </a:r>
            <a:r>
              <a:rPr lang="en-SG">
                <a:solidFill>
                  <a:schemeClr val="accent1"/>
                </a:solidFill>
                <a:latin typeface="+mn-lt"/>
              </a:rPr>
              <a:t>Censored Data</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169860" y="1870852"/>
            <a:ext cx="10515600" cy="4351338"/>
          </a:xfrm>
        </p:spPr>
        <p:txBody>
          <a:bodyPr/>
          <a:lstStyle/>
          <a:p>
            <a:r>
              <a:rPr lang="en-SG" b="1"/>
              <a:t>Censoring</a:t>
            </a:r>
            <a:r>
              <a:rPr lang="en-SG"/>
              <a:t> is a condition in which the value of a measurement or observation is only partially known</a:t>
            </a:r>
          </a:p>
          <a:p>
            <a:pPr lvl="1"/>
            <a:r>
              <a:rPr lang="en-SG"/>
              <a:t>Patient withdraw halfway during treatment</a:t>
            </a:r>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CC47480-892E-4792-8797-E7EB83250F1D}"/>
              </a:ext>
            </a:extLst>
          </p:cNvPr>
          <p:cNvGrpSpPr/>
          <p:nvPr/>
        </p:nvGrpSpPr>
        <p:grpSpPr>
          <a:xfrm rot="21410162">
            <a:off x="514564" y="506129"/>
            <a:ext cx="1536350" cy="1515604"/>
            <a:chOff x="523881" y="2262372"/>
            <a:chExt cx="533389" cy="536389"/>
          </a:xfrm>
        </p:grpSpPr>
        <p:sp>
          <p:nvSpPr>
            <p:cNvPr id="17" name="Teardrop 16">
              <a:extLst>
                <a:ext uri="{FF2B5EF4-FFF2-40B4-BE49-F238E27FC236}">
                  <a16:creationId xmlns:a16="http://schemas.microsoft.com/office/drawing/2014/main" id="{989B03B2-BFDD-4D59-83E5-35FF6E17E9FD}"/>
                </a:ext>
              </a:extLst>
            </p:cNvPr>
            <p:cNvSpPr/>
            <p:nvPr/>
          </p:nvSpPr>
          <p:spPr>
            <a:xfrm rot="8276301">
              <a:off x="523881" y="2262372"/>
              <a:ext cx="533389" cy="536389"/>
            </a:xfrm>
            <a:prstGeom prst="teardrop">
              <a:avLst/>
            </a:prstGeom>
            <a:solidFill>
              <a:schemeClr val="accent1">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833F038-6DA6-499D-9FA1-03125E1726FA}"/>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descr="Image result for censored data survival analysis">
            <a:extLst>
              <a:ext uri="{FF2B5EF4-FFF2-40B4-BE49-F238E27FC236}">
                <a16:creationId xmlns:a16="http://schemas.microsoft.com/office/drawing/2014/main" id="{D843F916-0D15-4F69-82AF-D397B8AB3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992" y="3445252"/>
            <a:ext cx="6232476" cy="278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862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Nature of Medical data - </a:t>
            </a:r>
            <a:r>
              <a:rPr lang="en-SG">
                <a:solidFill>
                  <a:schemeClr val="accent1"/>
                </a:solidFill>
                <a:latin typeface="+mn-lt"/>
              </a:rPr>
              <a:t>Censored Data</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9066783" cy="4351338"/>
          </a:xfrm>
        </p:spPr>
        <p:txBody>
          <a:bodyPr/>
          <a:lstStyle/>
          <a:p>
            <a:r>
              <a:rPr lang="en-SG"/>
              <a:t>No full dataset for patients to calculate 10 years statistics</a:t>
            </a:r>
          </a:p>
          <a:p>
            <a:r>
              <a:rPr lang="en-SG"/>
              <a:t>E.g. Patient diagnosed in 2018 will only have 1 year of data (as of 2019). Unable to get a ground truth on what his 2 years cost is going to be.</a:t>
            </a:r>
          </a:p>
          <a:p>
            <a:r>
              <a:rPr lang="en-SG"/>
              <a:t>Implementation of different designs to overcome this in cost and survivability calculation</a:t>
            </a:r>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CC47480-892E-4792-8797-E7EB83250F1D}"/>
              </a:ext>
            </a:extLst>
          </p:cNvPr>
          <p:cNvGrpSpPr/>
          <p:nvPr/>
        </p:nvGrpSpPr>
        <p:grpSpPr>
          <a:xfrm rot="21410162">
            <a:off x="514564" y="506129"/>
            <a:ext cx="1536350" cy="1515604"/>
            <a:chOff x="523881" y="2262372"/>
            <a:chExt cx="533389" cy="536389"/>
          </a:xfrm>
        </p:grpSpPr>
        <p:sp>
          <p:nvSpPr>
            <p:cNvPr id="17" name="Teardrop 16">
              <a:extLst>
                <a:ext uri="{FF2B5EF4-FFF2-40B4-BE49-F238E27FC236}">
                  <a16:creationId xmlns:a16="http://schemas.microsoft.com/office/drawing/2014/main" id="{989B03B2-BFDD-4D59-83E5-35FF6E17E9FD}"/>
                </a:ext>
              </a:extLst>
            </p:cNvPr>
            <p:cNvSpPr/>
            <p:nvPr/>
          </p:nvSpPr>
          <p:spPr>
            <a:xfrm rot="8276301">
              <a:off x="523881" y="2262372"/>
              <a:ext cx="533389" cy="536389"/>
            </a:xfrm>
            <a:prstGeom prst="teardrop">
              <a:avLst/>
            </a:prstGeom>
            <a:solidFill>
              <a:schemeClr val="accent1">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833F038-6DA6-499D-9FA1-03125E1726FA}"/>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638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Levels of Detail</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9066783" cy="4351338"/>
          </a:xfrm>
        </p:spPr>
        <p:txBody>
          <a:bodyPr/>
          <a:lstStyle/>
          <a:p>
            <a:r>
              <a:rPr lang="en-SG"/>
              <a:t>There are a lot of derived fields in the patient’s clinical data.</a:t>
            </a:r>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AB90773-4007-4C88-9BB2-8FE5C04C5AD0}"/>
              </a:ext>
            </a:extLst>
          </p:cNvPr>
          <p:cNvGrpSpPr/>
          <p:nvPr/>
        </p:nvGrpSpPr>
        <p:grpSpPr>
          <a:xfrm rot="21410162">
            <a:off x="523238" y="502884"/>
            <a:ext cx="1522638" cy="1492104"/>
            <a:chOff x="523881" y="2262372"/>
            <a:chExt cx="533389" cy="536389"/>
          </a:xfrm>
        </p:grpSpPr>
        <p:sp>
          <p:nvSpPr>
            <p:cNvPr id="12" name="Teardrop 11">
              <a:extLst>
                <a:ext uri="{FF2B5EF4-FFF2-40B4-BE49-F238E27FC236}">
                  <a16:creationId xmlns:a16="http://schemas.microsoft.com/office/drawing/2014/main" id="{D189E2A3-2360-4376-BB1E-4E91786DDBC9}"/>
                </a:ext>
              </a:extLst>
            </p:cNvPr>
            <p:cNvSpPr/>
            <p:nvPr/>
          </p:nvSpPr>
          <p:spPr>
            <a:xfrm rot="8276301">
              <a:off x="523881" y="2262372"/>
              <a:ext cx="533389" cy="536389"/>
            </a:xfrm>
            <a:prstGeom prst="teardrop">
              <a:avLst/>
            </a:prstGeom>
            <a:solidFill>
              <a:srgbClr val="00206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AAC5D2C-31B8-4D6A-879E-D04BE6922494}"/>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 name="Diagram 13">
            <a:extLst>
              <a:ext uri="{FF2B5EF4-FFF2-40B4-BE49-F238E27FC236}">
                <a16:creationId xmlns:a16="http://schemas.microsoft.com/office/drawing/2014/main" id="{235FBB33-00B9-48F8-B911-FCFA15159820}"/>
              </a:ext>
            </a:extLst>
          </p:cNvPr>
          <p:cNvGraphicFramePr/>
          <p:nvPr>
            <p:extLst>
              <p:ext uri="{D42A27DB-BD31-4B8C-83A1-F6EECF244321}">
                <p14:modId xmlns:p14="http://schemas.microsoft.com/office/powerpoint/2010/main" val="632113716"/>
              </p:ext>
            </p:extLst>
          </p:nvPr>
        </p:nvGraphicFramePr>
        <p:xfrm>
          <a:off x="3063632" y="2701688"/>
          <a:ext cx="6244492" cy="3676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9550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146757"/>
            <a:ext cx="10515600" cy="1325563"/>
          </a:xfrm>
        </p:spPr>
        <p:txBody>
          <a:bodyPr/>
          <a:lstStyle/>
          <a:p>
            <a:r>
              <a:rPr lang="en-US" b="1">
                <a:solidFill>
                  <a:schemeClr val="accent1"/>
                </a:solidFill>
                <a:latin typeface="+mn-lt"/>
                <a:ea typeface="+mj-lt"/>
                <a:cs typeface="+mj-lt"/>
              </a:rPr>
              <a:t>The Team</a:t>
            </a:r>
            <a:endParaRPr lang="en-US" b="1">
              <a:solidFill>
                <a:schemeClr val="accent1"/>
              </a:solidFill>
              <a:latin typeface="+mn-lt"/>
            </a:endParaRPr>
          </a:p>
        </p:txBody>
      </p:sp>
      <p:sp>
        <p:nvSpPr>
          <p:cNvPr id="14" name="Oval 13">
            <a:extLst>
              <a:ext uri="{FF2B5EF4-FFF2-40B4-BE49-F238E27FC236}">
                <a16:creationId xmlns:a16="http://schemas.microsoft.com/office/drawing/2014/main" id="{521B2628-6054-485B-9748-110549EE471F}"/>
              </a:ext>
            </a:extLst>
          </p:cNvPr>
          <p:cNvSpPr/>
          <p:nvPr/>
        </p:nvSpPr>
        <p:spPr>
          <a:xfrm>
            <a:off x="2688578" y="4324771"/>
            <a:ext cx="1308339" cy="1380225"/>
          </a:xfrm>
          <a:prstGeom prst="ellipse">
            <a:avLst/>
          </a:prstGeom>
          <a:blipFill>
            <a:blip r:embed="rId3"/>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4DACF97-745A-4388-B9D5-92BB319569B3}"/>
              </a:ext>
            </a:extLst>
          </p:cNvPr>
          <p:cNvSpPr/>
          <p:nvPr/>
        </p:nvSpPr>
        <p:spPr>
          <a:xfrm>
            <a:off x="428532" y="1801040"/>
            <a:ext cx="1466490" cy="1466489"/>
          </a:xfrm>
          <a:prstGeom prst="ellipse">
            <a:avLst/>
          </a:prstGeom>
          <a:blipFill>
            <a:blip r:embed="rId4"/>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7E13F8-8F18-445B-9AC8-E7BF3C273004}"/>
              </a:ext>
            </a:extLst>
          </p:cNvPr>
          <p:cNvSpPr/>
          <p:nvPr/>
        </p:nvSpPr>
        <p:spPr>
          <a:xfrm>
            <a:off x="2529239" y="1820706"/>
            <a:ext cx="1423357" cy="1380225"/>
          </a:xfrm>
          <a:prstGeom prst="ellipse">
            <a:avLst/>
          </a:prstGeom>
          <a:blipFill>
            <a:blip r:embed="rId5"/>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C9F6D5F-12EB-4588-937F-809BB592BCE9}"/>
              </a:ext>
            </a:extLst>
          </p:cNvPr>
          <p:cNvSpPr/>
          <p:nvPr/>
        </p:nvSpPr>
        <p:spPr>
          <a:xfrm>
            <a:off x="4717402" y="4304725"/>
            <a:ext cx="1423357" cy="1380225"/>
          </a:xfrm>
          <a:prstGeom prst="ellipse">
            <a:avLst/>
          </a:prstGeom>
          <a:blipFill>
            <a:blip r:embed="rId6">
              <a:extLst>
                <a:ext uri="{BEBA8EAE-BF5A-486C-A8C5-ECC9F3942E4B}">
                  <a14:imgProps xmlns:a14="http://schemas.microsoft.com/office/drawing/2010/main">
                    <a14:imgLayer r:embed="rId7">
                      <a14:imgEffect>
                        <a14:brightnessContrast bright="-12000"/>
                      </a14:imgEffect>
                    </a14:imgLayer>
                  </a14:imgProps>
                </a:ext>
              </a:extLst>
            </a:blip>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E5E55E1-2842-4876-8F08-AB77F741106D}"/>
              </a:ext>
            </a:extLst>
          </p:cNvPr>
          <p:cNvSpPr/>
          <p:nvPr/>
        </p:nvSpPr>
        <p:spPr>
          <a:xfrm>
            <a:off x="424433" y="4282750"/>
            <a:ext cx="1423357" cy="1380225"/>
          </a:xfrm>
          <a:prstGeom prst="ellipse">
            <a:avLst/>
          </a:prstGeom>
          <a:blipFill>
            <a:blip r:embed="rId8">
              <a:extLst>
                <a:ext uri="{BEBA8EAE-BF5A-486C-A8C5-ECC9F3942E4B}">
                  <a14:imgProps xmlns:a14="http://schemas.microsoft.com/office/drawing/2010/main">
                    <a14:imgLayer r:embed="rId9">
                      <a14:imgEffect>
                        <a14:sharpenSoften amount="15000"/>
                      </a14:imgEffect>
                      <a14:imgEffect>
                        <a14:colorTemperature colorTemp="7180"/>
                      </a14:imgEffect>
                      <a14:imgEffect>
                        <a14:saturation sat="130000"/>
                      </a14:imgEffect>
                      <a14:imgEffect>
                        <a14:brightnessContrast bright="3000" contrast="4000"/>
                      </a14:imgEffect>
                    </a14:imgLayer>
                  </a14:imgProps>
                </a:ext>
              </a:extLst>
            </a:blip>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BDFC0D3-32D7-4425-941F-4BBB439CAB7C}"/>
              </a:ext>
            </a:extLst>
          </p:cNvPr>
          <p:cNvSpPr/>
          <p:nvPr/>
        </p:nvSpPr>
        <p:spPr>
          <a:xfrm>
            <a:off x="4674269" y="1773450"/>
            <a:ext cx="1466490" cy="1466489"/>
          </a:xfrm>
          <a:prstGeom prst="ellipse">
            <a:avLst/>
          </a:prstGeom>
          <a:blipFill>
            <a:blip r:embed="rId10"/>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668C60-9A95-4265-8658-D3428F826B3A}"/>
              </a:ext>
            </a:extLst>
          </p:cNvPr>
          <p:cNvSpPr txBox="1"/>
          <p:nvPr/>
        </p:nvSpPr>
        <p:spPr>
          <a:xfrm>
            <a:off x="1908028" y="11530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70C0"/>
                </a:solidFill>
              </a:rPr>
              <a:t>TEAM CARE</a:t>
            </a:r>
          </a:p>
        </p:txBody>
      </p:sp>
      <p:sp>
        <p:nvSpPr>
          <p:cNvPr id="17" name="Oval 16">
            <a:extLst>
              <a:ext uri="{FF2B5EF4-FFF2-40B4-BE49-F238E27FC236}">
                <a16:creationId xmlns:a16="http://schemas.microsoft.com/office/drawing/2014/main" id="{29F39572-D3DB-4FAE-979F-80580558CC4A}"/>
              </a:ext>
            </a:extLst>
          </p:cNvPr>
          <p:cNvSpPr/>
          <p:nvPr/>
        </p:nvSpPr>
        <p:spPr>
          <a:xfrm>
            <a:off x="9073344" y="4369088"/>
            <a:ext cx="1423357" cy="1380225"/>
          </a:xfrm>
          <a:prstGeom prst="ellipse">
            <a:avLst/>
          </a:prstGeom>
          <a:blipFill>
            <a:blip r:embed="rId11"/>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AC68689-5424-4BD4-942F-5C865BBAEDF2}"/>
              </a:ext>
            </a:extLst>
          </p:cNvPr>
          <p:cNvSpPr/>
          <p:nvPr/>
        </p:nvSpPr>
        <p:spPr>
          <a:xfrm>
            <a:off x="10271871" y="1768542"/>
            <a:ext cx="1423357" cy="1544926"/>
          </a:xfrm>
          <a:prstGeom prst="ellipse">
            <a:avLst/>
          </a:prstGeom>
          <a:blipFill>
            <a:blip r:embed="rId12"/>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5F70BF-3E31-4EF4-A67B-142D9504A354}"/>
              </a:ext>
            </a:extLst>
          </p:cNvPr>
          <p:cNvSpPr/>
          <p:nvPr/>
        </p:nvSpPr>
        <p:spPr>
          <a:xfrm>
            <a:off x="7831685" y="1728145"/>
            <a:ext cx="1466490" cy="1544926"/>
          </a:xfrm>
          <a:prstGeom prst="ellipse">
            <a:avLst/>
          </a:prstGeom>
          <a:blipFill>
            <a:blip r:embed="rId13"/>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81D855D-874F-4B77-88BF-7C697915257C}"/>
              </a:ext>
            </a:extLst>
          </p:cNvPr>
          <p:cNvSpPr txBox="1"/>
          <p:nvPr/>
        </p:nvSpPr>
        <p:spPr>
          <a:xfrm>
            <a:off x="8328041" y="1016233"/>
            <a:ext cx="29139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70C0"/>
                </a:solidFill>
              </a:rPr>
              <a:t>Project Supervisor &amp; </a:t>
            </a:r>
          </a:p>
          <a:p>
            <a:pPr algn="ctr"/>
            <a:r>
              <a:rPr lang="en-US" b="1">
                <a:solidFill>
                  <a:srgbClr val="0070C0"/>
                </a:solidFill>
              </a:rPr>
              <a:t>Key Stakeholders</a:t>
            </a:r>
          </a:p>
        </p:txBody>
      </p:sp>
      <p:sp>
        <p:nvSpPr>
          <p:cNvPr id="6" name="TextBox 5">
            <a:extLst>
              <a:ext uri="{FF2B5EF4-FFF2-40B4-BE49-F238E27FC236}">
                <a16:creationId xmlns:a16="http://schemas.microsoft.com/office/drawing/2014/main" id="{763410B2-98C3-425E-B422-D97459B8E717}"/>
              </a:ext>
            </a:extLst>
          </p:cNvPr>
          <p:cNvSpPr txBox="1"/>
          <p:nvPr/>
        </p:nvSpPr>
        <p:spPr>
          <a:xfrm>
            <a:off x="-168816" y="3226291"/>
            <a:ext cx="2657547" cy="646331"/>
          </a:xfrm>
          <a:prstGeom prst="rect">
            <a:avLst/>
          </a:prstGeom>
          <a:noFill/>
        </p:spPr>
        <p:txBody>
          <a:bodyPr wrap="square" rtlCol="0">
            <a:spAutoFit/>
          </a:bodyPr>
          <a:lstStyle/>
          <a:p>
            <a:pPr algn="ctr"/>
            <a:r>
              <a:rPr lang="en-SG" b="1" err="1"/>
              <a:t>Jesslyn</a:t>
            </a:r>
            <a:r>
              <a:rPr lang="en-SG" b="1"/>
              <a:t> Chang</a:t>
            </a:r>
          </a:p>
          <a:p>
            <a:pPr algn="ctr"/>
            <a:r>
              <a:rPr lang="en-SG"/>
              <a:t>(Frontend, Secretary)</a:t>
            </a:r>
          </a:p>
        </p:txBody>
      </p:sp>
      <p:sp>
        <p:nvSpPr>
          <p:cNvPr id="24" name="TextBox 23">
            <a:extLst>
              <a:ext uri="{FF2B5EF4-FFF2-40B4-BE49-F238E27FC236}">
                <a16:creationId xmlns:a16="http://schemas.microsoft.com/office/drawing/2014/main" id="{B61109CA-36DB-42F0-AFED-38F016FF353D}"/>
              </a:ext>
            </a:extLst>
          </p:cNvPr>
          <p:cNvSpPr txBox="1"/>
          <p:nvPr/>
        </p:nvSpPr>
        <p:spPr>
          <a:xfrm>
            <a:off x="1764446" y="3220975"/>
            <a:ext cx="3087763" cy="646331"/>
          </a:xfrm>
          <a:prstGeom prst="rect">
            <a:avLst/>
          </a:prstGeom>
          <a:noFill/>
        </p:spPr>
        <p:txBody>
          <a:bodyPr wrap="square" rtlCol="0">
            <a:spAutoFit/>
          </a:bodyPr>
          <a:lstStyle/>
          <a:p>
            <a:pPr algn="ctr"/>
            <a:r>
              <a:rPr lang="en-SG" b="1"/>
              <a:t>Tan Jia Yun</a:t>
            </a:r>
          </a:p>
          <a:p>
            <a:pPr algn="ctr"/>
            <a:r>
              <a:rPr lang="en-SG"/>
              <a:t>(Frontend, Secretary)</a:t>
            </a:r>
          </a:p>
        </p:txBody>
      </p:sp>
      <p:sp>
        <p:nvSpPr>
          <p:cNvPr id="7" name="Rectangle 6">
            <a:extLst>
              <a:ext uri="{FF2B5EF4-FFF2-40B4-BE49-F238E27FC236}">
                <a16:creationId xmlns:a16="http://schemas.microsoft.com/office/drawing/2014/main" id="{1FFF4A7E-5649-45AE-B399-E4CDA44463A5}"/>
              </a:ext>
            </a:extLst>
          </p:cNvPr>
          <p:cNvSpPr/>
          <p:nvPr/>
        </p:nvSpPr>
        <p:spPr>
          <a:xfrm>
            <a:off x="4192079" y="3204808"/>
            <a:ext cx="2500254" cy="923330"/>
          </a:xfrm>
          <a:prstGeom prst="rect">
            <a:avLst/>
          </a:prstGeom>
        </p:spPr>
        <p:txBody>
          <a:bodyPr wrap="square">
            <a:spAutoFit/>
          </a:bodyPr>
          <a:lstStyle/>
          <a:p>
            <a:pPr algn="ctr"/>
            <a:r>
              <a:rPr lang="en-SG" b="1" err="1"/>
              <a:t>Tanny</a:t>
            </a:r>
            <a:r>
              <a:rPr lang="en-SG" b="1"/>
              <a:t> Lai</a:t>
            </a:r>
          </a:p>
          <a:p>
            <a:pPr algn="ctr"/>
            <a:r>
              <a:rPr lang="en-SG"/>
              <a:t>(Frontend, </a:t>
            </a:r>
            <a:br>
              <a:rPr lang="en-SG"/>
            </a:br>
            <a:r>
              <a:rPr lang="en-SG"/>
              <a:t>Graphic Designer)</a:t>
            </a:r>
          </a:p>
        </p:txBody>
      </p:sp>
      <p:sp>
        <p:nvSpPr>
          <p:cNvPr id="25" name="TextBox 24">
            <a:extLst>
              <a:ext uri="{FF2B5EF4-FFF2-40B4-BE49-F238E27FC236}">
                <a16:creationId xmlns:a16="http://schemas.microsoft.com/office/drawing/2014/main" id="{438FC3FF-7402-4548-B14E-8D7175E73C79}"/>
              </a:ext>
            </a:extLst>
          </p:cNvPr>
          <p:cNvSpPr txBox="1"/>
          <p:nvPr/>
        </p:nvSpPr>
        <p:spPr>
          <a:xfrm>
            <a:off x="-3363" y="5740211"/>
            <a:ext cx="2278948" cy="923330"/>
          </a:xfrm>
          <a:prstGeom prst="rect">
            <a:avLst/>
          </a:prstGeom>
          <a:noFill/>
        </p:spPr>
        <p:txBody>
          <a:bodyPr wrap="square" rtlCol="0">
            <a:spAutoFit/>
          </a:bodyPr>
          <a:lstStyle/>
          <a:p>
            <a:pPr algn="ctr"/>
            <a:r>
              <a:rPr lang="en-SG" b="1"/>
              <a:t>Justin Choy</a:t>
            </a:r>
          </a:p>
          <a:p>
            <a:pPr algn="ctr"/>
            <a:r>
              <a:rPr lang="en-SG"/>
              <a:t>(Backend, </a:t>
            </a:r>
            <a:br>
              <a:rPr lang="en-SG"/>
            </a:br>
            <a:r>
              <a:rPr lang="en-SG"/>
              <a:t>Project Manager)</a:t>
            </a:r>
          </a:p>
        </p:txBody>
      </p:sp>
      <p:sp>
        <p:nvSpPr>
          <p:cNvPr id="26" name="TextBox 25">
            <a:extLst>
              <a:ext uri="{FF2B5EF4-FFF2-40B4-BE49-F238E27FC236}">
                <a16:creationId xmlns:a16="http://schemas.microsoft.com/office/drawing/2014/main" id="{D236DDFA-945B-419D-85A6-30E714A67B33}"/>
              </a:ext>
            </a:extLst>
          </p:cNvPr>
          <p:cNvSpPr txBox="1"/>
          <p:nvPr/>
        </p:nvSpPr>
        <p:spPr>
          <a:xfrm>
            <a:off x="1947852" y="5757157"/>
            <a:ext cx="2789790" cy="923330"/>
          </a:xfrm>
          <a:prstGeom prst="rect">
            <a:avLst/>
          </a:prstGeom>
          <a:noFill/>
        </p:spPr>
        <p:txBody>
          <a:bodyPr wrap="square" rtlCol="0">
            <a:spAutoFit/>
          </a:bodyPr>
          <a:lstStyle/>
          <a:p>
            <a:pPr algn="ctr"/>
            <a:r>
              <a:rPr lang="en-SG" b="1"/>
              <a:t>Chua Ming Yu</a:t>
            </a:r>
          </a:p>
          <a:p>
            <a:pPr algn="ctr"/>
            <a:r>
              <a:rPr lang="en-SG"/>
              <a:t>(Backend, </a:t>
            </a:r>
            <a:br>
              <a:rPr lang="en-SG"/>
            </a:br>
            <a:r>
              <a:rPr lang="en-SG"/>
              <a:t>Solution Designer)</a:t>
            </a:r>
          </a:p>
        </p:txBody>
      </p:sp>
      <p:sp>
        <p:nvSpPr>
          <p:cNvPr id="8" name="Rectangle 7">
            <a:extLst>
              <a:ext uri="{FF2B5EF4-FFF2-40B4-BE49-F238E27FC236}">
                <a16:creationId xmlns:a16="http://schemas.microsoft.com/office/drawing/2014/main" id="{C3802B4D-4AC2-4014-80D7-98AC3A9C7AD8}"/>
              </a:ext>
            </a:extLst>
          </p:cNvPr>
          <p:cNvSpPr/>
          <p:nvPr/>
        </p:nvSpPr>
        <p:spPr>
          <a:xfrm>
            <a:off x="4283813" y="5754955"/>
            <a:ext cx="2405044" cy="923330"/>
          </a:xfrm>
          <a:prstGeom prst="rect">
            <a:avLst/>
          </a:prstGeom>
        </p:spPr>
        <p:txBody>
          <a:bodyPr wrap="square">
            <a:spAutoFit/>
          </a:bodyPr>
          <a:lstStyle/>
          <a:p>
            <a:pPr algn="ctr"/>
            <a:r>
              <a:rPr lang="en-SG" b="1"/>
              <a:t>Guo Ling Xing</a:t>
            </a:r>
          </a:p>
          <a:p>
            <a:pPr algn="ctr"/>
            <a:r>
              <a:rPr lang="en-SG"/>
              <a:t>(Backend, </a:t>
            </a:r>
            <a:br>
              <a:rPr lang="en-SG"/>
            </a:br>
            <a:r>
              <a:rPr lang="en-SG"/>
              <a:t>Solution Designer)</a:t>
            </a:r>
          </a:p>
        </p:txBody>
      </p:sp>
      <p:sp>
        <p:nvSpPr>
          <p:cNvPr id="10" name="Rectangle 9">
            <a:extLst>
              <a:ext uri="{FF2B5EF4-FFF2-40B4-BE49-F238E27FC236}">
                <a16:creationId xmlns:a16="http://schemas.microsoft.com/office/drawing/2014/main" id="{04C806F1-0B08-4719-870A-372D939060B2}"/>
              </a:ext>
            </a:extLst>
          </p:cNvPr>
          <p:cNvSpPr/>
          <p:nvPr/>
        </p:nvSpPr>
        <p:spPr>
          <a:xfrm>
            <a:off x="7211602" y="3273070"/>
            <a:ext cx="2792011" cy="646331"/>
          </a:xfrm>
          <a:prstGeom prst="rect">
            <a:avLst/>
          </a:prstGeom>
        </p:spPr>
        <p:txBody>
          <a:bodyPr wrap="square">
            <a:spAutoFit/>
          </a:bodyPr>
          <a:lstStyle/>
          <a:p>
            <a:pPr algn="ctr"/>
            <a:r>
              <a:rPr lang="en-SG" b="1"/>
              <a:t>Prof. Akshat Kumar</a:t>
            </a:r>
          </a:p>
          <a:p>
            <a:pPr algn="ctr"/>
            <a:r>
              <a:rPr lang="en-SG"/>
              <a:t>(Project Supervisor)</a:t>
            </a:r>
          </a:p>
        </p:txBody>
      </p:sp>
      <p:sp>
        <p:nvSpPr>
          <p:cNvPr id="27" name="Rectangle 26">
            <a:extLst>
              <a:ext uri="{FF2B5EF4-FFF2-40B4-BE49-F238E27FC236}">
                <a16:creationId xmlns:a16="http://schemas.microsoft.com/office/drawing/2014/main" id="{6BEDFD29-EBA8-4000-8057-F02193A37D59}"/>
              </a:ext>
            </a:extLst>
          </p:cNvPr>
          <p:cNvSpPr/>
          <p:nvPr/>
        </p:nvSpPr>
        <p:spPr>
          <a:xfrm>
            <a:off x="9892569" y="3277614"/>
            <a:ext cx="2500254" cy="646331"/>
          </a:xfrm>
          <a:prstGeom prst="rect">
            <a:avLst/>
          </a:prstGeom>
        </p:spPr>
        <p:txBody>
          <a:bodyPr wrap="square">
            <a:spAutoFit/>
          </a:bodyPr>
          <a:lstStyle/>
          <a:p>
            <a:pPr algn="ctr"/>
            <a:r>
              <a:rPr lang="en-SG" b="1" err="1"/>
              <a:t>Dr.</a:t>
            </a:r>
            <a:r>
              <a:rPr lang="en-SG" b="1"/>
              <a:t> Wong Fuh Yong</a:t>
            </a:r>
          </a:p>
          <a:p>
            <a:pPr algn="ctr"/>
            <a:r>
              <a:rPr lang="en-SG"/>
              <a:t>(Senior Consultant)</a:t>
            </a:r>
          </a:p>
        </p:txBody>
      </p:sp>
      <p:sp>
        <p:nvSpPr>
          <p:cNvPr id="28" name="Rectangle 27">
            <a:extLst>
              <a:ext uri="{FF2B5EF4-FFF2-40B4-BE49-F238E27FC236}">
                <a16:creationId xmlns:a16="http://schemas.microsoft.com/office/drawing/2014/main" id="{805EAA60-3C94-4B06-B258-AF2FB0BEF94D}"/>
              </a:ext>
            </a:extLst>
          </p:cNvPr>
          <p:cNvSpPr/>
          <p:nvPr/>
        </p:nvSpPr>
        <p:spPr>
          <a:xfrm>
            <a:off x="8552856" y="5829599"/>
            <a:ext cx="2676790" cy="646331"/>
          </a:xfrm>
          <a:prstGeom prst="rect">
            <a:avLst/>
          </a:prstGeom>
        </p:spPr>
        <p:txBody>
          <a:bodyPr wrap="square">
            <a:spAutoFit/>
          </a:bodyPr>
          <a:lstStyle/>
          <a:p>
            <a:pPr algn="ctr"/>
            <a:r>
              <a:rPr lang="en-SG" b="1"/>
              <a:t>Fong Mun Yee</a:t>
            </a:r>
          </a:p>
          <a:p>
            <a:pPr algn="ctr"/>
            <a:r>
              <a:rPr lang="en-SG"/>
              <a:t>(NCCS Lead Co-ordinator)</a:t>
            </a:r>
          </a:p>
        </p:txBody>
      </p:sp>
    </p:spTree>
    <p:extLst>
      <p:ext uri="{BB962C8B-B14F-4D97-AF65-F5344CB8AC3E}">
        <p14:creationId xmlns:p14="http://schemas.microsoft.com/office/powerpoint/2010/main" val="1581168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933144"/>
            <a:ext cx="10684151" cy="1991979"/>
          </a:xfrm>
        </p:spPr>
        <p:txBody>
          <a:bodyPr vert="horz" lIns="91440" tIns="45720" rIns="91440" bIns="45720" rtlCol="0" anchor="b">
            <a:normAutofit fontScale="90000"/>
          </a:bodyPr>
          <a:lstStyle/>
          <a:p>
            <a:pPr algn="ctr"/>
            <a:r>
              <a:rPr lang="en-US" sz="8800" b="1">
                <a:solidFill>
                  <a:schemeClr val="bg1"/>
                </a:solidFill>
                <a:latin typeface="+mn-lt"/>
                <a:ea typeface="+mj-lt"/>
                <a:cs typeface="+mj-lt"/>
              </a:rPr>
              <a:t>Iteration 2: </a:t>
            </a:r>
            <a:br>
              <a:rPr lang="en-US" sz="8800" b="1">
                <a:solidFill>
                  <a:schemeClr val="bg1"/>
                </a:solidFill>
                <a:latin typeface="+mn-lt"/>
                <a:ea typeface="+mj-lt"/>
                <a:cs typeface="+mj-lt"/>
              </a:rPr>
            </a:br>
            <a:r>
              <a:rPr lang="en-US" sz="8800" b="1">
                <a:solidFill>
                  <a:schemeClr val="bg1"/>
                </a:solidFill>
                <a:latin typeface="+mn-lt"/>
                <a:ea typeface="+mj-lt"/>
                <a:cs typeface="+mj-lt"/>
              </a:rPr>
              <a:t>Building Cost Prediction Model</a:t>
            </a:r>
            <a:endParaRPr lang="en-US" sz="6600" kern="1200">
              <a:solidFill>
                <a:schemeClr val="bg1"/>
              </a:solidFill>
              <a:latin typeface="+mn-lt"/>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2298921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ea typeface="+mj-lt"/>
                <a:cs typeface="+mj-lt"/>
              </a:rPr>
              <a:t>Cost - </a:t>
            </a:r>
            <a:r>
              <a:rPr lang="en-US">
                <a:solidFill>
                  <a:schemeClr val="accent1"/>
                </a:solidFill>
                <a:latin typeface="+mn-lt"/>
                <a:ea typeface="+mj-lt"/>
                <a:cs typeface="+mj-lt"/>
              </a:rPr>
              <a:t>Blackbox</a:t>
            </a:r>
            <a:endParaRPr lang="en-US">
              <a:solidFill>
                <a:schemeClr val="accent1"/>
              </a:solidFill>
              <a:latin typeface="+mn-lt"/>
            </a:endParaRPr>
          </a:p>
        </p:txBody>
      </p:sp>
      <p:sp>
        <p:nvSpPr>
          <p:cNvPr id="8" name="Rectangle: Rounded Corners 7">
            <a:extLst>
              <a:ext uri="{FF2B5EF4-FFF2-40B4-BE49-F238E27FC236}">
                <a16:creationId xmlns:a16="http://schemas.microsoft.com/office/drawing/2014/main" id="{8F0B8536-4E51-4C2E-9A8B-C4FC42E2A9A3}"/>
              </a:ext>
            </a:extLst>
          </p:cNvPr>
          <p:cNvSpPr/>
          <p:nvPr/>
        </p:nvSpPr>
        <p:spPr>
          <a:xfrm>
            <a:off x="293932" y="2390069"/>
            <a:ext cx="2787804" cy="3415991"/>
          </a:xfrm>
          <a:prstGeom prst="roundRect">
            <a:avLst/>
          </a:prstGeom>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endParaRPr lang="en-US"/>
          </a:p>
        </p:txBody>
      </p:sp>
      <p:cxnSp>
        <p:nvCxnSpPr>
          <p:cNvPr id="9" name="Straight Arrow Connector 8">
            <a:extLst>
              <a:ext uri="{FF2B5EF4-FFF2-40B4-BE49-F238E27FC236}">
                <a16:creationId xmlns:a16="http://schemas.microsoft.com/office/drawing/2014/main" id="{3F455139-2C6C-4873-A30B-B2F1F7D11DF1}"/>
              </a:ext>
            </a:extLst>
          </p:cNvPr>
          <p:cNvCxnSpPr>
            <a:cxnSpLocks/>
            <a:stCxn id="8" idx="3"/>
            <a:endCxn id="12" idx="1"/>
          </p:cNvCxnSpPr>
          <p:nvPr/>
        </p:nvCxnSpPr>
        <p:spPr>
          <a:xfrm>
            <a:off x="3081736" y="4098065"/>
            <a:ext cx="673841"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2333E14-3AE2-4FB0-9E4C-6FCE97F4753A}"/>
              </a:ext>
            </a:extLst>
          </p:cNvPr>
          <p:cNvCxnSpPr>
            <a:cxnSpLocks/>
            <a:stCxn id="12" idx="3"/>
            <a:endCxn id="13" idx="1"/>
          </p:cNvCxnSpPr>
          <p:nvPr/>
        </p:nvCxnSpPr>
        <p:spPr>
          <a:xfrm flipV="1">
            <a:off x="7796036" y="4098064"/>
            <a:ext cx="769674"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3A559D2-B363-4C57-842D-632E85236851}"/>
              </a:ext>
            </a:extLst>
          </p:cNvPr>
          <p:cNvSpPr/>
          <p:nvPr/>
        </p:nvSpPr>
        <p:spPr>
          <a:xfrm>
            <a:off x="3755577" y="3066578"/>
            <a:ext cx="4040459" cy="2062975"/>
          </a:xfrm>
          <a:prstGeom prst="roundRect">
            <a:avLst/>
          </a:prstGeom>
          <a:ln w="825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13" name="Rectangle: Rounded Corners 12">
            <a:extLst>
              <a:ext uri="{FF2B5EF4-FFF2-40B4-BE49-F238E27FC236}">
                <a16:creationId xmlns:a16="http://schemas.microsoft.com/office/drawing/2014/main" id="{29EB8AB9-6ED7-4271-BC66-6C8B3DFE4BC3}"/>
              </a:ext>
            </a:extLst>
          </p:cNvPr>
          <p:cNvSpPr/>
          <p:nvPr/>
        </p:nvSpPr>
        <p:spPr>
          <a:xfrm>
            <a:off x="8565710" y="3391601"/>
            <a:ext cx="3332358" cy="1412926"/>
          </a:xfrm>
          <a:prstGeom prst="roundRect">
            <a:avLst/>
          </a:prstGeom>
          <a:solidFill>
            <a:schemeClr val="accent4"/>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Cost Prediction</a:t>
            </a:r>
          </a:p>
          <a:p>
            <a:pPr algn="ctr"/>
            <a:r>
              <a:rPr lang="en-US" sz="2000">
                <a:solidFill>
                  <a:schemeClr val="tx1"/>
                </a:solidFill>
              </a:rPr>
              <a:t>{“1</a:t>
            </a:r>
            <a:r>
              <a:rPr lang="en-US" sz="2000" baseline="30000">
                <a:solidFill>
                  <a:schemeClr val="tx1"/>
                </a:solidFill>
              </a:rPr>
              <a:t>st</a:t>
            </a:r>
            <a:r>
              <a:rPr lang="en-US" sz="2000">
                <a:solidFill>
                  <a:schemeClr val="tx1"/>
                </a:solidFill>
              </a:rPr>
              <a:t> </a:t>
            </a:r>
            <a:r>
              <a:rPr lang="en-US" sz="2000" err="1">
                <a:solidFill>
                  <a:schemeClr val="tx1"/>
                </a:solidFill>
              </a:rPr>
              <a:t>Yr</a:t>
            </a:r>
            <a:r>
              <a:rPr lang="en-US" sz="2000">
                <a:solidFill>
                  <a:schemeClr val="tx1"/>
                </a:solidFill>
              </a:rPr>
              <a:t>”: “$x”, </a:t>
            </a:r>
          </a:p>
          <a:p>
            <a:pPr algn="ctr"/>
            <a:r>
              <a:rPr lang="en-US" sz="2000">
                <a:solidFill>
                  <a:schemeClr val="tx1"/>
                </a:solidFill>
              </a:rPr>
              <a:t>… ,</a:t>
            </a:r>
          </a:p>
          <a:p>
            <a:pPr algn="ctr"/>
            <a:r>
              <a:rPr lang="en-US" sz="2000">
                <a:solidFill>
                  <a:schemeClr val="tx1"/>
                </a:solidFill>
              </a:rPr>
              <a:t> “10</a:t>
            </a:r>
            <a:r>
              <a:rPr lang="en-US" sz="2000" baseline="30000">
                <a:solidFill>
                  <a:schemeClr val="tx1"/>
                </a:solidFill>
              </a:rPr>
              <a:t>th</a:t>
            </a:r>
            <a:r>
              <a:rPr lang="en-US" sz="2000">
                <a:solidFill>
                  <a:schemeClr val="tx1"/>
                </a:solidFill>
              </a:rPr>
              <a:t> </a:t>
            </a:r>
            <a:r>
              <a:rPr lang="en-US" sz="2000" err="1">
                <a:solidFill>
                  <a:schemeClr val="tx1"/>
                </a:solidFill>
              </a:rPr>
              <a:t>Yr</a:t>
            </a:r>
            <a:r>
              <a:rPr lang="en-US" sz="2000">
                <a:solidFill>
                  <a:schemeClr val="tx1"/>
                </a:solidFill>
              </a:rPr>
              <a:t>”: “$x”}</a:t>
            </a:r>
          </a:p>
        </p:txBody>
      </p:sp>
    </p:spTree>
    <p:extLst>
      <p:ext uri="{BB962C8B-B14F-4D97-AF65-F5344CB8AC3E}">
        <p14:creationId xmlns:p14="http://schemas.microsoft.com/office/powerpoint/2010/main" val="4195295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A5F0-9D5E-46AF-838F-D8B52A264A48}"/>
              </a:ext>
            </a:extLst>
          </p:cNvPr>
          <p:cNvSpPr>
            <a:spLocks noGrp="1"/>
          </p:cNvSpPr>
          <p:nvPr>
            <p:ph type="title"/>
          </p:nvPr>
        </p:nvSpPr>
        <p:spPr>
          <a:xfrm>
            <a:off x="838200" y="103895"/>
            <a:ext cx="10515600" cy="1325563"/>
          </a:xfrm>
        </p:spPr>
        <p:txBody>
          <a:bodyPr/>
          <a:lstStyle/>
          <a:p>
            <a:r>
              <a:rPr lang="en-SG" b="1">
                <a:solidFill>
                  <a:schemeClr val="accent1"/>
                </a:solidFill>
                <a:latin typeface="+mn-lt"/>
              </a:rPr>
              <a:t>Cost Predictions</a:t>
            </a:r>
          </a:p>
        </p:txBody>
      </p:sp>
      <p:sp>
        <p:nvSpPr>
          <p:cNvPr id="3" name="Content Placeholder 2">
            <a:extLst>
              <a:ext uri="{FF2B5EF4-FFF2-40B4-BE49-F238E27FC236}">
                <a16:creationId xmlns:a16="http://schemas.microsoft.com/office/drawing/2014/main" id="{089C13C1-24D2-4420-8611-80DD9ACC7EE5}"/>
              </a:ext>
            </a:extLst>
          </p:cNvPr>
          <p:cNvSpPr>
            <a:spLocks noGrp="1"/>
          </p:cNvSpPr>
          <p:nvPr>
            <p:ph idx="1"/>
          </p:nvPr>
        </p:nvSpPr>
        <p:spPr>
          <a:xfrm>
            <a:off x="838200" y="1825624"/>
            <a:ext cx="10515600" cy="5032375"/>
          </a:xfrm>
        </p:spPr>
        <p:txBody>
          <a:bodyPr>
            <a:normAutofit fontScale="92500" lnSpcReduction="20000"/>
          </a:bodyPr>
          <a:lstStyle/>
          <a:p>
            <a:pPr marL="0" indent="0">
              <a:buNone/>
            </a:pPr>
            <a:endParaRPr lang="en-SG"/>
          </a:p>
          <a:p>
            <a:r>
              <a:rPr lang="en-SG"/>
              <a:t>4 separate models were created due to the difference in number of data we have for each time period</a:t>
            </a:r>
          </a:p>
          <a:p>
            <a:pPr lvl="1">
              <a:lnSpc>
                <a:spcPct val="160000"/>
              </a:lnSpc>
            </a:pPr>
            <a:r>
              <a:rPr lang="en-SG" sz="2200"/>
              <a:t>Model 1: 1 year</a:t>
            </a:r>
          </a:p>
          <a:p>
            <a:pPr lvl="1">
              <a:lnSpc>
                <a:spcPct val="160000"/>
              </a:lnSpc>
            </a:pPr>
            <a:r>
              <a:rPr lang="en-SG" sz="2200"/>
              <a:t>Model 2: 1 year, 2 year</a:t>
            </a:r>
          </a:p>
          <a:p>
            <a:pPr lvl="1">
              <a:lnSpc>
                <a:spcPct val="160000"/>
              </a:lnSpc>
            </a:pPr>
            <a:r>
              <a:rPr lang="en-SG" sz="2200"/>
              <a:t>Model 3: 1 year, 2 year, 5 year</a:t>
            </a:r>
          </a:p>
          <a:p>
            <a:pPr lvl="1">
              <a:lnSpc>
                <a:spcPct val="160000"/>
              </a:lnSpc>
            </a:pPr>
            <a:r>
              <a:rPr lang="en-SG" sz="2200"/>
              <a:t>Model 4: 1 year, 2 year, 5 year, 10 year</a:t>
            </a:r>
          </a:p>
          <a:p>
            <a:pPr lvl="1"/>
            <a:endParaRPr lang="en-SG"/>
          </a:p>
          <a:p>
            <a:pPr lvl="1"/>
            <a:endParaRPr lang="en-SG"/>
          </a:p>
          <a:p>
            <a:pPr lvl="1"/>
            <a:endParaRPr lang="en-SG"/>
          </a:p>
          <a:p>
            <a:pPr lvl="1"/>
            <a:endParaRPr lang="en-SG"/>
          </a:p>
          <a:p>
            <a:r>
              <a:rPr lang="en-SG"/>
              <a:t>A substantial amount of data have this problem where they only start having costs a few years after initial diagnosis.</a:t>
            </a:r>
          </a:p>
          <a:p>
            <a:endParaRPr lang="en-SG"/>
          </a:p>
          <a:p>
            <a:endParaRPr lang="en-SG"/>
          </a:p>
          <a:p>
            <a:endParaRPr lang="en-SG"/>
          </a:p>
          <a:p>
            <a:endParaRPr lang="en-SG"/>
          </a:p>
          <a:p>
            <a:endParaRPr lang="en-SG"/>
          </a:p>
        </p:txBody>
      </p:sp>
      <p:graphicFrame>
        <p:nvGraphicFramePr>
          <p:cNvPr id="5" name="Table 2">
            <a:extLst>
              <a:ext uri="{FF2B5EF4-FFF2-40B4-BE49-F238E27FC236}">
                <a16:creationId xmlns:a16="http://schemas.microsoft.com/office/drawing/2014/main" id="{BFE90A5D-9C95-4355-ABCD-1C18A2957622}"/>
              </a:ext>
            </a:extLst>
          </p:cNvPr>
          <p:cNvGraphicFramePr>
            <a:graphicFrameLocks/>
          </p:cNvGraphicFramePr>
          <p:nvPr>
            <p:extLst>
              <p:ext uri="{D42A27DB-BD31-4B8C-83A1-F6EECF244321}">
                <p14:modId xmlns:p14="http://schemas.microsoft.com/office/powerpoint/2010/main" val="3597572699"/>
              </p:ext>
            </p:extLst>
          </p:nvPr>
        </p:nvGraphicFramePr>
        <p:xfrm>
          <a:off x="1370133" y="1298660"/>
          <a:ext cx="8782050" cy="792480"/>
        </p:xfrm>
        <a:graphic>
          <a:graphicData uri="http://schemas.openxmlformats.org/drawingml/2006/table">
            <a:tbl>
              <a:tblPr firstRow="1" bandRow="1">
                <a:tableStyleId>{5C22544A-7EE6-4342-B048-85BDC9FD1C3A}</a:tableStyleId>
              </a:tblPr>
              <a:tblGrid>
                <a:gridCol w="1463675">
                  <a:extLst>
                    <a:ext uri="{9D8B030D-6E8A-4147-A177-3AD203B41FA5}">
                      <a16:colId xmlns:a16="http://schemas.microsoft.com/office/drawing/2014/main" val="389185924"/>
                    </a:ext>
                  </a:extLst>
                </a:gridCol>
                <a:gridCol w="1463675">
                  <a:extLst>
                    <a:ext uri="{9D8B030D-6E8A-4147-A177-3AD203B41FA5}">
                      <a16:colId xmlns:a16="http://schemas.microsoft.com/office/drawing/2014/main" val="2980163091"/>
                    </a:ext>
                  </a:extLst>
                </a:gridCol>
                <a:gridCol w="1463675">
                  <a:extLst>
                    <a:ext uri="{9D8B030D-6E8A-4147-A177-3AD203B41FA5}">
                      <a16:colId xmlns:a16="http://schemas.microsoft.com/office/drawing/2014/main" val="2309877763"/>
                    </a:ext>
                  </a:extLst>
                </a:gridCol>
                <a:gridCol w="1463675">
                  <a:extLst>
                    <a:ext uri="{9D8B030D-6E8A-4147-A177-3AD203B41FA5}">
                      <a16:colId xmlns:a16="http://schemas.microsoft.com/office/drawing/2014/main" val="2851807716"/>
                    </a:ext>
                  </a:extLst>
                </a:gridCol>
                <a:gridCol w="1463675">
                  <a:extLst>
                    <a:ext uri="{9D8B030D-6E8A-4147-A177-3AD203B41FA5}">
                      <a16:colId xmlns:a16="http://schemas.microsoft.com/office/drawing/2014/main" val="3216530310"/>
                    </a:ext>
                  </a:extLst>
                </a:gridCol>
                <a:gridCol w="1463675">
                  <a:extLst>
                    <a:ext uri="{9D8B030D-6E8A-4147-A177-3AD203B41FA5}">
                      <a16:colId xmlns:a16="http://schemas.microsoft.com/office/drawing/2014/main" val="3526879"/>
                    </a:ext>
                  </a:extLst>
                </a:gridCol>
              </a:tblGrid>
              <a:tr h="237886">
                <a:tc>
                  <a:txBody>
                    <a:bodyPr/>
                    <a:lstStyle/>
                    <a:p>
                      <a:endParaRPr lang="en-SG" sz="2000"/>
                    </a:p>
                  </a:txBody>
                  <a:tcPr>
                    <a:solidFill>
                      <a:schemeClr val="bg1"/>
                    </a:solidFill>
                  </a:tcPr>
                </a:tc>
                <a:tc>
                  <a:txBody>
                    <a:bodyPr/>
                    <a:lstStyle/>
                    <a:p>
                      <a:r>
                        <a:rPr lang="en-SG" sz="2000"/>
                        <a:t>Original</a:t>
                      </a:r>
                    </a:p>
                  </a:txBody>
                  <a:tcPr/>
                </a:tc>
                <a:tc>
                  <a:txBody>
                    <a:bodyPr/>
                    <a:lstStyle/>
                    <a:p>
                      <a:r>
                        <a:rPr lang="en-SG" sz="2000"/>
                        <a:t>1 year</a:t>
                      </a:r>
                    </a:p>
                  </a:txBody>
                  <a:tcPr/>
                </a:tc>
                <a:tc>
                  <a:txBody>
                    <a:bodyPr/>
                    <a:lstStyle/>
                    <a:p>
                      <a:r>
                        <a:rPr lang="en-SG" sz="2000"/>
                        <a:t>2 Year</a:t>
                      </a:r>
                    </a:p>
                  </a:txBody>
                  <a:tcPr/>
                </a:tc>
                <a:tc>
                  <a:txBody>
                    <a:bodyPr/>
                    <a:lstStyle/>
                    <a:p>
                      <a:r>
                        <a:rPr lang="en-SG" sz="2000"/>
                        <a:t>5 year</a:t>
                      </a:r>
                    </a:p>
                  </a:txBody>
                  <a:tcPr/>
                </a:tc>
                <a:tc>
                  <a:txBody>
                    <a:bodyPr/>
                    <a:lstStyle/>
                    <a:p>
                      <a:r>
                        <a:rPr lang="en-SG" sz="2000"/>
                        <a:t>10 Year</a:t>
                      </a:r>
                    </a:p>
                  </a:txBody>
                  <a:tcPr/>
                </a:tc>
                <a:extLst>
                  <a:ext uri="{0D108BD9-81ED-4DB2-BD59-A6C34878D82A}">
                    <a16:rowId xmlns:a16="http://schemas.microsoft.com/office/drawing/2014/main" val="2367201448"/>
                  </a:ext>
                </a:extLst>
              </a:tr>
              <a:tr h="237886">
                <a:tc>
                  <a:txBody>
                    <a:bodyPr/>
                    <a:lstStyle/>
                    <a:p>
                      <a:r>
                        <a:rPr lang="en-SG" sz="2000" b="1">
                          <a:solidFill>
                            <a:schemeClr val="bg1"/>
                          </a:solidFill>
                        </a:rPr>
                        <a:t>No. Obsv.</a:t>
                      </a:r>
                    </a:p>
                  </a:txBody>
                  <a:tcPr>
                    <a:solidFill>
                      <a:srgbClr val="0070C0"/>
                    </a:solidFill>
                  </a:tcPr>
                </a:tc>
                <a:tc>
                  <a:txBody>
                    <a:bodyPr/>
                    <a:lstStyle/>
                    <a:p>
                      <a:r>
                        <a:rPr lang="en-SG" sz="2000"/>
                        <a:t>16,127</a:t>
                      </a:r>
                    </a:p>
                  </a:txBody>
                  <a:tcPr/>
                </a:tc>
                <a:tc>
                  <a:txBody>
                    <a:bodyPr/>
                    <a:lstStyle/>
                    <a:p>
                      <a:r>
                        <a:rPr lang="en-SG" sz="2000"/>
                        <a:t>15,518</a:t>
                      </a:r>
                    </a:p>
                  </a:txBody>
                  <a:tcPr/>
                </a:tc>
                <a:tc>
                  <a:txBody>
                    <a:bodyPr/>
                    <a:lstStyle/>
                    <a:p>
                      <a:r>
                        <a:rPr lang="en-SG" sz="2000"/>
                        <a:t>14,552</a:t>
                      </a:r>
                    </a:p>
                  </a:txBody>
                  <a:tcPr/>
                </a:tc>
                <a:tc>
                  <a:txBody>
                    <a:bodyPr/>
                    <a:lstStyle/>
                    <a:p>
                      <a:r>
                        <a:rPr lang="en-SG" sz="2000"/>
                        <a:t>10,954</a:t>
                      </a:r>
                    </a:p>
                  </a:txBody>
                  <a:tcPr/>
                </a:tc>
                <a:tc>
                  <a:txBody>
                    <a:bodyPr/>
                    <a:lstStyle/>
                    <a:p>
                      <a:r>
                        <a:rPr lang="en-SG" sz="2000"/>
                        <a:t>5,762</a:t>
                      </a:r>
                    </a:p>
                  </a:txBody>
                  <a:tcPr/>
                </a:tc>
                <a:extLst>
                  <a:ext uri="{0D108BD9-81ED-4DB2-BD59-A6C34878D82A}">
                    <a16:rowId xmlns:a16="http://schemas.microsoft.com/office/drawing/2014/main" val="2592139143"/>
                  </a:ext>
                </a:extLst>
              </a:tr>
            </a:tbl>
          </a:graphicData>
        </a:graphic>
      </p:graphicFrame>
      <p:graphicFrame>
        <p:nvGraphicFramePr>
          <p:cNvPr id="6" name="Table 6">
            <a:extLst>
              <a:ext uri="{FF2B5EF4-FFF2-40B4-BE49-F238E27FC236}">
                <a16:creationId xmlns:a16="http://schemas.microsoft.com/office/drawing/2014/main" id="{48AE34C9-2374-47B5-8CB2-B20AA8FE996D}"/>
              </a:ext>
            </a:extLst>
          </p:cNvPr>
          <p:cNvGraphicFramePr>
            <a:graphicFrameLocks noGrp="1"/>
          </p:cNvGraphicFramePr>
          <p:nvPr>
            <p:extLst>
              <p:ext uri="{D42A27DB-BD31-4B8C-83A1-F6EECF244321}">
                <p14:modId xmlns:p14="http://schemas.microsoft.com/office/powerpoint/2010/main" val="1477577291"/>
              </p:ext>
            </p:extLst>
          </p:nvPr>
        </p:nvGraphicFramePr>
        <p:xfrm>
          <a:off x="715108" y="4898648"/>
          <a:ext cx="10941322" cy="949960"/>
        </p:xfrm>
        <a:graphic>
          <a:graphicData uri="http://schemas.openxmlformats.org/drawingml/2006/table">
            <a:tbl>
              <a:tblPr firstRow="1" bandRow="1">
                <a:tableStyleId>{5C22544A-7EE6-4342-B048-85BDC9FD1C3A}</a:tableStyleId>
              </a:tblPr>
              <a:tblGrid>
                <a:gridCol w="1101598">
                  <a:extLst>
                    <a:ext uri="{9D8B030D-6E8A-4147-A177-3AD203B41FA5}">
                      <a16:colId xmlns:a16="http://schemas.microsoft.com/office/drawing/2014/main" val="656847039"/>
                    </a:ext>
                  </a:extLst>
                </a:gridCol>
                <a:gridCol w="974154">
                  <a:extLst>
                    <a:ext uri="{9D8B030D-6E8A-4147-A177-3AD203B41FA5}">
                      <a16:colId xmlns:a16="http://schemas.microsoft.com/office/drawing/2014/main" val="1261693970"/>
                    </a:ext>
                  </a:extLst>
                </a:gridCol>
                <a:gridCol w="886557">
                  <a:extLst>
                    <a:ext uri="{9D8B030D-6E8A-4147-A177-3AD203B41FA5}">
                      <a16:colId xmlns:a16="http://schemas.microsoft.com/office/drawing/2014/main" val="1482681259"/>
                    </a:ext>
                  </a:extLst>
                </a:gridCol>
                <a:gridCol w="886557">
                  <a:extLst>
                    <a:ext uri="{9D8B030D-6E8A-4147-A177-3AD203B41FA5}">
                      <a16:colId xmlns:a16="http://schemas.microsoft.com/office/drawing/2014/main" val="970816491"/>
                    </a:ext>
                  </a:extLst>
                </a:gridCol>
                <a:gridCol w="886557">
                  <a:extLst>
                    <a:ext uri="{9D8B030D-6E8A-4147-A177-3AD203B41FA5}">
                      <a16:colId xmlns:a16="http://schemas.microsoft.com/office/drawing/2014/main" val="3520892890"/>
                    </a:ext>
                  </a:extLst>
                </a:gridCol>
                <a:gridCol w="886557">
                  <a:extLst>
                    <a:ext uri="{9D8B030D-6E8A-4147-A177-3AD203B41FA5}">
                      <a16:colId xmlns:a16="http://schemas.microsoft.com/office/drawing/2014/main" val="1279910345"/>
                    </a:ext>
                  </a:extLst>
                </a:gridCol>
                <a:gridCol w="886557">
                  <a:extLst>
                    <a:ext uri="{9D8B030D-6E8A-4147-A177-3AD203B41FA5}">
                      <a16:colId xmlns:a16="http://schemas.microsoft.com/office/drawing/2014/main" val="295358039"/>
                    </a:ext>
                  </a:extLst>
                </a:gridCol>
                <a:gridCol w="886557">
                  <a:extLst>
                    <a:ext uri="{9D8B030D-6E8A-4147-A177-3AD203B41FA5}">
                      <a16:colId xmlns:a16="http://schemas.microsoft.com/office/drawing/2014/main" val="991070670"/>
                    </a:ext>
                  </a:extLst>
                </a:gridCol>
                <a:gridCol w="886557">
                  <a:extLst>
                    <a:ext uri="{9D8B030D-6E8A-4147-A177-3AD203B41FA5}">
                      <a16:colId xmlns:a16="http://schemas.microsoft.com/office/drawing/2014/main" val="4138964637"/>
                    </a:ext>
                  </a:extLst>
                </a:gridCol>
                <a:gridCol w="886557">
                  <a:extLst>
                    <a:ext uri="{9D8B030D-6E8A-4147-A177-3AD203B41FA5}">
                      <a16:colId xmlns:a16="http://schemas.microsoft.com/office/drawing/2014/main" val="4264521800"/>
                    </a:ext>
                  </a:extLst>
                </a:gridCol>
                <a:gridCol w="886557">
                  <a:extLst>
                    <a:ext uri="{9D8B030D-6E8A-4147-A177-3AD203B41FA5}">
                      <a16:colId xmlns:a16="http://schemas.microsoft.com/office/drawing/2014/main" val="1336860535"/>
                    </a:ext>
                  </a:extLst>
                </a:gridCol>
                <a:gridCol w="886557">
                  <a:extLst>
                    <a:ext uri="{9D8B030D-6E8A-4147-A177-3AD203B41FA5}">
                      <a16:colId xmlns:a16="http://schemas.microsoft.com/office/drawing/2014/main" val="1055453047"/>
                    </a:ext>
                  </a:extLst>
                </a:gridCol>
              </a:tblGrid>
              <a:tr h="370840">
                <a:tc>
                  <a:txBody>
                    <a:bodyPr/>
                    <a:lstStyle/>
                    <a:p>
                      <a:pPr algn="r" fontAlgn="ctr"/>
                      <a:r>
                        <a:rPr lang="en-SG" sz="1600" b="1">
                          <a:effectLst/>
                        </a:rPr>
                        <a:t>Before 6m</a:t>
                      </a:r>
                    </a:p>
                  </a:txBody>
                  <a:tcPr anchor="ctr"/>
                </a:tc>
                <a:tc>
                  <a:txBody>
                    <a:bodyPr/>
                    <a:lstStyle/>
                    <a:p>
                      <a:pPr algn="r" fontAlgn="ctr"/>
                      <a:r>
                        <a:rPr lang="en-SG" sz="1600" b="1">
                          <a:effectLst/>
                        </a:rPr>
                        <a:t>After 6m</a:t>
                      </a:r>
                    </a:p>
                  </a:txBody>
                  <a:tcPr anchor="ctr"/>
                </a:tc>
                <a:tc>
                  <a:txBody>
                    <a:bodyPr/>
                    <a:lstStyle/>
                    <a:p>
                      <a:pPr algn="r" fontAlgn="ctr"/>
                      <a:r>
                        <a:rPr lang="en-SG" sz="1600" b="1">
                          <a:effectLst/>
                        </a:rPr>
                        <a:t>After 1y</a:t>
                      </a:r>
                    </a:p>
                  </a:txBody>
                  <a:tcPr anchor="ctr"/>
                </a:tc>
                <a:tc>
                  <a:txBody>
                    <a:bodyPr/>
                    <a:lstStyle/>
                    <a:p>
                      <a:pPr algn="r" fontAlgn="ctr"/>
                      <a:r>
                        <a:rPr lang="en-SG" sz="1600" b="1">
                          <a:effectLst/>
                        </a:rPr>
                        <a:t>After 2y</a:t>
                      </a:r>
                    </a:p>
                  </a:txBody>
                  <a:tcPr anchor="ctr"/>
                </a:tc>
                <a:tc>
                  <a:txBody>
                    <a:bodyPr/>
                    <a:lstStyle/>
                    <a:p>
                      <a:pPr algn="r" fontAlgn="ctr"/>
                      <a:r>
                        <a:rPr lang="en-SG" sz="1600" b="1">
                          <a:effectLst/>
                        </a:rPr>
                        <a:t>After 3y</a:t>
                      </a:r>
                    </a:p>
                  </a:txBody>
                  <a:tcPr anchor="ctr"/>
                </a:tc>
                <a:tc>
                  <a:txBody>
                    <a:bodyPr/>
                    <a:lstStyle/>
                    <a:p>
                      <a:pPr algn="r" fontAlgn="ctr"/>
                      <a:r>
                        <a:rPr lang="en-SG" sz="1600" b="1">
                          <a:effectLst/>
                        </a:rPr>
                        <a:t>After 4y</a:t>
                      </a:r>
                    </a:p>
                  </a:txBody>
                  <a:tcPr anchor="ctr"/>
                </a:tc>
                <a:tc>
                  <a:txBody>
                    <a:bodyPr/>
                    <a:lstStyle/>
                    <a:p>
                      <a:pPr algn="r" fontAlgn="ctr"/>
                      <a:r>
                        <a:rPr lang="en-SG" sz="1600" b="1">
                          <a:effectLst/>
                        </a:rPr>
                        <a:t>After 5y</a:t>
                      </a:r>
                    </a:p>
                  </a:txBody>
                  <a:tcPr anchor="ctr"/>
                </a:tc>
                <a:tc>
                  <a:txBody>
                    <a:bodyPr/>
                    <a:lstStyle/>
                    <a:p>
                      <a:pPr algn="r" fontAlgn="ctr"/>
                      <a:r>
                        <a:rPr lang="en-SG" sz="1600" b="1">
                          <a:effectLst/>
                        </a:rPr>
                        <a:t>After 6y</a:t>
                      </a:r>
                    </a:p>
                  </a:txBody>
                  <a:tcPr anchor="ctr"/>
                </a:tc>
                <a:tc>
                  <a:txBody>
                    <a:bodyPr/>
                    <a:lstStyle/>
                    <a:p>
                      <a:pPr algn="r" fontAlgn="ctr"/>
                      <a:r>
                        <a:rPr lang="en-SG" sz="1600" b="1">
                          <a:effectLst/>
                        </a:rPr>
                        <a:t>After 7y</a:t>
                      </a:r>
                    </a:p>
                  </a:txBody>
                  <a:tcPr anchor="ctr"/>
                </a:tc>
                <a:tc>
                  <a:txBody>
                    <a:bodyPr/>
                    <a:lstStyle/>
                    <a:p>
                      <a:pPr algn="r" fontAlgn="ctr"/>
                      <a:r>
                        <a:rPr lang="en-SG" sz="1600" b="1">
                          <a:effectLst/>
                        </a:rPr>
                        <a:t>After 8y</a:t>
                      </a:r>
                    </a:p>
                  </a:txBody>
                  <a:tcPr anchor="ctr"/>
                </a:tc>
                <a:tc>
                  <a:txBody>
                    <a:bodyPr/>
                    <a:lstStyle/>
                    <a:p>
                      <a:pPr algn="r" fontAlgn="ctr"/>
                      <a:r>
                        <a:rPr lang="en-SG" sz="1600" b="1">
                          <a:effectLst/>
                        </a:rPr>
                        <a:t>After 9y</a:t>
                      </a:r>
                    </a:p>
                  </a:txBody>
                  <a:tcPr anchor="ctr"/>
                </a:tc>
                <a:tc>
                  <a:txBody>
                    <a:bodyPr/>
                    <a:lstStyle/>
                    <a:p>
                      <a:pPr algn="r" fontAlgn="ctr"/>
                      <a:r>
                        <a:rPr lang="en-SG" sz="1600" b="1">
                          <a:effectLst/>
                        </a:rPr>
                        <a:t>After 10y</a:t>
                      </a:r>
                    </a:p>
                  </a:txBody>
                  <a:tcPr anchor="ctr"/>
                </a:tc>
                <a:extLst>
                  <a:ext uri="{0D108BD9-81ED-4DB2-BD59-A6C34878D82A}">
                    <a16:rowId xmlns:a16="http://schemas.microsoft.com/office/drawing/2014/main" val="4038096017"/>
                  </a:ext>
                </a:extLst>
              </a:tr>
              <a:tr h="370840">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a:effectLst/>
                        </a:rPr>
                        <a:t>8699.92</a:t>
                      </a:r>
                    </a:p>
                  </a:txBody>
                  <a:tcPr anchor="ctr"/>
                </a:tc>
                <a:tc>
                  <a:txBody>
                    <a:bodyPr/>
                    <a:lstStyle/>
                    <a:p>
                      <a:pPr algn="r" fontAlgn="ctr"/>
                      <a:r>
                        <a:rPr lang="en-SG" sz="1600">
                          <a:effectLst/>
                        </a:rPr>
                        <a:t>0.00</a:t>
                      </a:r>
                    </a:p>
                  </a:txBody>
                  <a:tcPr anchor="ctr"/>
                </a:tc>
                <a:tc>
                  <a:txBody>
                    <a:bodyPr/>
                    <a:lstStyle/>
                    <a:p>
                      <a:pPr algn="r" fontAlgn="ctr"/>
                      <a:r>
                        <a:rPr lang="en-SG" sz="1600">
                          <a:effectLst/>
                        </a:rPr>
                        <a:t>7524.66</a:t>
                      </a:r>
                    </a:p>
                  </a:txBody>
                  <a:tcPr anchor="ctr"/>
                </a:tc>
                <a:tc>
                  <a:txBody>
                    <a:bodyPr/>
                    <a:lstStyle/>
                    <a:p>
                      <a:pPr algn="r" fontAlgn="ctr"/>
                      <a:r>
                        <a:rPr lang="en-SG" sz="1600">
                          <a:effectLst/>
                        </a:rPr>
                        <a:t>6205.28</a:t>
                      </a:r>
                    </a:p>
                  </a:txBody>
                  <a:tcPr anchor="ctr"/>
                </a:tc>
                <a:tc>
                  <a:txBody>
                    <a:bodyPr/>
                    <a:lstStyle/>
                    <a:p>
                      <a:pPr algn="r" fontAlgn="ctr"/>
                      <a:r>
                        <a:rPr lang="en-SG" sz="1600">
                          <a:effectLst/>
                        </a:rPr>
                        <a:t>5540.45</a:t>
                      </a:r>
                    </a:p>
                  </a:txBody>
                  <a:tcPr anchor="ctr"/>
                </a:tc>
                <a:tc>
                  <a:txBody>
                    <a:bodyPr/>
                    <a:lstStyle/>
                    <a:p>
                      <a:pPr algn="r" fontAlgn="ctr"/>
                      <a:r>
                        <a:rPr lang="en-SG" sz="1600">
                          <a:effectLst/>
                        </a:rPr>
                        <a:t>5255.93</a:t>
                      </a:r>
                    </a:p>
                  </a:txBody>
                  <a:tcPr anchor="ctr"/>
                </a:tc>
                <a:tc>
                  <a:txBody>
                    <a:bodyPr/>
                    <a:lstStyle/>
                    <a:p>
                      <a:pPr algn="r" fontAlgn="ctr"/>
                      <a:r>
                        <a:rPr lang="en-SG" sz="1600">
                          <a:effectLst/>
                        </a:rPr>
                        <a:t>311.78</a:t>
                      </a:r>
                    </a:p>
                  </a:txBody>
                  <a:tcPr anchor="ctr"/>
                </a:tc>
                <a:extLst>
                  <a:ext uri="{0D108BD9-81ED-4DB2-BD59-A6C34878D82A}">
                    <a16:rowId xmlns:a16="http://schemas.microsoft.com/office/drawing/2014/main" val="2731500588"/>
                  </a:ext>
                </a:extLst>
              </a:tr>
            </a:tbl>
          </a:graphicData>
        </a:graphic>
      </p:graphicFrame>
    </p:spTree>
    <p:extLst>
      <p:ext uri="{BB962C8B-B14F-4D97-AF65-F5344CB8AC3E}">
        <p14:creationId xmlns:p14="http://schemas.microsoft.com/office/powerpoint/2010/main" val="1054378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CFCF642-A82D-4318-AEAD-E57448BC56B5}"/>
              </a:ext>
            </a:extLst>
          </p:cNvPr>
          <p:cNvSpPr txBox="1"/>
          <p:nvPr/>
        </p:nvSpPr>
        <p:spPr>
          <a:xfrm>
            <a:off x="3280261" y="5295559"/>
            <a:ext cx="3038479" cy="369332"/>
          </a:xfrm>
          <a:prstGeom prst="rect">
            <a:avLst/>
          </a:prstGeom>
          <a:noFill/>
        </p:spPr>
        <p:txBody>
          <a:bodyPr wrap="square" rtlCol="0">
            <a:spAutoFit/>
          </a:bodyPr>
          <a:lstStyle/>
          <a:p>
            <a:r>
              <a:rPr lang="en-SG" b="1"/>
              <a:t>% difference from actual data</a:t>
            </a:r>
          </a:p>
        </p:txBody>
      </p:sp>
      <p:sp>
        <p:nvSpPr>
          <p:cNvPr id="5" name="TextBox 4">
            <a:extLst>
              <a:ext uri="{FF2B5EF4-FFF2-40B4-BE49-F238E27FC236}">
                <a16:creationId xmlns:a16="http://schemas.microsoft.com/office/drawing/2014/main" id="{033A9C31-2865-4193-B7FF-090DE0D1C9B9}"/>
              </a:ext>
            </a:extLst>
          </p:cNvPr>
          <p:cNvSpPr txBox="1"/>
          <p:nvPr/>
        </p:nvSpPr>
        <p:spPr>
          <a:xfrm>
            <a:off x="305170" y="2696184"/>
            <a:ext cx="1718160" cy="646331"/>
          </a:xfrm>
          <a:prstGeom prst="rect">
            <a:avLst/>
          </a:prstGeom>
          <a:noFill/>
        </p:spPr>
        <p:txBody>
          <a:bodyPr wrap="square" rtlCol="0">
            <a:spAutoFit/>
          </a:bodyPr>
          <a:lstStyle/>
          <a:p>
            <a:r>
              <a:rPr lang="en-SG" b="1"/>
              <a:t>% of our predictions</a:t>
            </a:r>
          </a:p>
        </p:txBody>
      </p:sp>
      <p:grpSp>
        <p:nvGrpSpPr>
          <p:cNvPr id="26" name="Group 25">
            <a:extLst>
              <a:ext uri="{FF2B5EF4-FFF2-40B4-BE49-F238E27FC236}">
                <a16:creationId xmlns:a16="http://schemas.microsoft.com/office/drawing/2014/main" id="{BA5F56AC-D014-49D0-BAE4-178C14CA1E52}"/>
              </a:ext>
            </a:extLst>
          </p:cNvPr>
          <p:cNvGrpSpPr/>
          <p:nvPr/>
        </p:nvGrpSpPr>
        <p:grpSpPr>
          <a:xfrm>
            <a:off x="1858839" y="1500554"/>
            <a:ext cx="5186733" cy="3778763"/>
            <a:chOff x="2339482" y="2382469"/>
            <a:chExt cx="4084765" cy="2896848"/>
          </a:xfrm>
        </p:grpSpPr>
        <p:pic>
          <p:nvPicPr>
            <p:cNvPr id="1040" name="Picture 16">
              <a:extLst>
                <a:ext uri="{FF2B5EF4-FFF2-40B4-BE49-F238E27FC236}">
                  <a16:creationId xmlns:a16="http://schemas.microsoft.com/office/drawing/2014/main" id="{E0C12B27-D209-42FF-9406-F6F544A2A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482" y="2382469"/>
              <a:ext cx="4084765" cy="289684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BBB767D-EFBA-4B05-9172-B38A6237EEAA}"/>
                </a:ext>
              </a:extLst>
            </p:cNvPr>
            <p:cNvCxnSpPr>
              <a:cxnSpLocks/>
            </p:cNvCxnSpPr>
            <p:nvPr/>
          </p:nvCxnSpPr>
          <p:spPr>
            <a:xfrm>
              <a:off x="2836985" y="3259015"/>
              <a:ext cx="13578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2223B1A3-9F9B-4A0E-AE29-6ACD2B83808E}"/>
                </a:ext>
              </a:extLst>
            </p:cNvPr>
            <p:cNvCxnSpPr>
              <a:cxnSpLocks/>
            </p:cNvCxnSpPr>
            <p:nvPr/>
          </p:nvCxnSpPr>
          <p:spPr>
            <a:xfrm>
              <a:off x="4205068" y="3259015"/>
              <a:ext cx="0" cy="1641231"/>
            </a:xfrm>
            <a:prstGeom prst="line">
              <a:avLst/>
            </a:prstGeom>
          </p:spPr>
          <p:style>
            <a:lnRef idx="1">
              <a:schemeClr val="accent2"/>
            </a:lnRef>
            <a:fillRef idx="0">
              <a:schemeClr val="accent2"/>
            </a:fillRef>
            <a:effectRef idx="0">
              <a:schemeClr val="accent2"/>
            </a:effectRef>
            <a:fontRef idx="minor">
              <a:schemeClr val="tx1"/>
            </a:fontRef>
          </p:style>
        </p:cxnSp>
      </p:grpSp>
      <p:sp>
        <p:nvSpPr>
          <p:cNvPr id="18" name="TextBox 17">
            <a:extLst>
              <a:ext uri="{FF2B5EF4-FFF2-40B4-BE49-F238E27FC236}">
                <a16:creationId xmlns:a16="http://schemas.microsoft.com/office/drawing/2014/main" id="{D7E9B5A1-BA10-4DD9-8C97-521FF225C680}"/>
              </a:ext>
            </a:extLst>
          </p:cNvPr>
          <p:cNvSpPr txBox="1"/>
          <p:nvPr/>
        </p:nvSpPr>
        <p:spPr>
          <a:xfrm>
            <a:off x="7740161" y="3140203"/>
            <a:ext cx="3399692" cy="1200329"/>
          </a:xfrm>
          <a:prstGeom prst="rect">
            <a:avLst/>
          </a:prstGeom>
          <a:noFill/>
        </p:spPr>
        <p:txBody>
          <a:bodyPr wrap="square" rtlCol="0">
            <a:spAutoFit/>
          </a:bodyPr>
          <a:lstStyle/>
          <a:p>
            <a:r>
              <a:rPr lang="en-SG"/>
              <a:t>50% of our predicted values are at within 75% of </a:t>
            </a:r>
            <a:r>
              <a:rPr lang="en-SG">
                <a:solidFill>
                  <a:srgbClr val="1F77B4"/>
                </a:solidFill>
              </a:rPr>
              <a:t>actual</a:t>
            </a:r>
            <a:r>
              <a:rPr lang="en-SG"/>
              <a:t> costs</a:t>
            </a:r>
          </a:p>
          <a:p>
            <a:endParaRPr lang="en-SG"/>
          </a:p>
          <a:p>
            <a:endParaRPr lang="en-SG"/>
          </a:p>
        </p:txBody>
      </p:sp>
      <p:sp>
        <p:nvSpPr>
          <p:cNvPr id="23" name="Title 22">
            <a:extLst>
              <a:ext uri="{FF2B5EF4-FFF2-40B4-BE49-F238E27FC236}">
                <a16:creationId xmlns:a16="http://schemas.microsoft.com/office/drawing/2014/main" id="{6B83E259-2CE7-4EE8-8C8F-C6776FD1FE40}"/>
              </a:ext>
            </a:extLst>
          </p:cNvPr>
          <p:cNvSpPr>
            <a:spLocks noGrp="1"/>
          </p:cNvSpPr>
          <p:nvPr>
            <p:ph type="title"/>
          </p:nvPr>
        </p:nvSpPr>
        <p:spPr/>
        <p:txBody>
          <a:bodyPr/>
          <a:lstStyle/>
          <a:p>
            <a:r>
              <a:rPr lang="en-SG" b="1">
                <a:solidFill>
                  <a:schemeClr val="accent1"/>
                </a:solidFill>
                <a:latin typeface="+mn-lt"/>
              </a:rPr>
              <a:t>Model Performance Evaluation</a:t>
            </a:r>
          </a:p>
        </p:txBody>
      </p:sp>
    </p:spTree>
    <p:extLst>
      <p:ext uri="{BB962C8B-B14F-4D97-AF65-F5344CB8AC3E}">
        <p14:creationId xmlns:p14="http://schemas.microsoft.com/office/powerpoint/2010/main" val="1742686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ED3BD-1E3D-4DD2-B539-33F4D436768D}"/>
              </a:ext>
            </a:extLst>
          </p:cNvPr>
          <p:cNvSpPr>
            <a:spLocks noGrp="1"/>
          </p:cNvSpPr>
          <p:nvPr>
            <p:ph type="title"/>
          </p:nvPr>
        </p:nvSpPr>
        <p:spPr>
          <a:xfrm>
            <a:off x="838200" y="365125"/>
            <a:ext cx="10515600" cy="1325563"/>
          </a:xfrm>
        </p:spPr>
        <p:txBody>
          <a:bodyPr/>
          <a:lstStyle/>
          <a:p>
            <a:r>
              <a:rPr lang="en-US" b="1">
                <a:solidFill>
                  <a:schemeClr val="accent1"/>
                </a:solidFill>
                <a:latin typeface="+mn-lt"/>
                <a:ea typeface="+mj-lt"/>
                <a:cs typeface="+mj-lt"/>
              </a:rPr>
              <a:t>Cost Prediction Evaluation</a:t>
            </a:r>
            <a:endParaRPr lang="en-US" b="1">
              <a:solidFill>
                <a:schemeClr val="accent1"/>
              </a:solidFill>
              <a:latin typeface="+mn-lt"/>
            </a:endParaRPr>
          </a:p>
        </p:txBody>
      </p:sp>
      <p:sp>
        <p:nvSpPr>
          <p:cNvPr id="4" name="TextBox 3">
            <a:extLst>
              <a:ext uri="{FF2B5EF4-FFF2-40B4-BE49-F238E27FC236}">
                <a16:creationId xmlns:a16="http://schemas.microsoft.com/office/drawing/2014/main" id="{47E77EBD-8CD7-402A-B630-5245F031BDFD}"/>
              </a:ext>
            </a:extLst>
          </p:cNvPr>
          <p:cNvSpPr txBox="1"/>
          <p:nvPr/>
        </p:nvSpPr>
        <p:spPr>
          <a:xfrm>
            <a:off x="7214196" y="6361351"/>
            <a:ext cx="984742" cy="369332"/>
          </a:xfrm>
          <a:prstGeom prst="rect">
            <a:avLst/>
          </a:prstGeom>
          <a:noFill/>
        </p:spPr>
        <p:txBody>
          <a:bodyPr wrap="square" rtlCol="0">
            <a:spAutoFit/>
          </a:bodyPr>
          <a:lstStyle/>
          <a:p>
            <a:r>
              <a:rPr lang="en-SG"/>
              <a:t>Model 3</a:t>
            </a:r>
          </a:p>
        </p:txBody>
      </p:sp>
      <p:sp>
        <p:nvSpPr>
          <p:cNvPr id="11" name="TextBox 10">
            <a:extLst>
              <a:ext uri="{FF2B5EF4-FFF2-40B4-BE49-F238E27FC236}">
                <a16:creationId xmlns:a16="http://schemas.microsoft.com/office/drawing/2014/main" id="{E220DCFD-1B24-43A9-82CA-F35BFF2F626F}"/>
              </a:ext>
            </a:extLst>
          </p:cNvPr>
          <p:cNvSpPr txBox="1"/>
          <p:nvPr/>
        </p:nvSpPr>
        <p:spPr>
          <a:xfrm>
            <a:off x="4223070" y="6361351"/>
            <a:ext cx="1184179" cy="369332"/>
          </a:xfrm>
          <a:prstGeom prst="rect">
            <a:avLst/>
          </a:prstGeom>
          <a:noFill/>
        </p:spPr>
        <p:txBody>
          <a:bodyPr wrap="square" rtlCol="0">
            <a:spAutoFit/>
          </a:bodyPr>
          <a:lstStyle/>
          <a:p>
            <a:r>
              <a:rPr lang="en-SG"/>
              <a:t>Model 2</a:t>
            </a:r>
          </a:p>
        </p:txBody>
      </p:sp>
      <p:sp>
        <p:nvSpPr>
          <p:cNvPr id="12" name="TextBox 11">
            <a:extLst>
              <a:ext uri="{FF2B5EF4-FFF2-40B4-BE49-F238E27FC236}">
                <a16:creationId xmlns:a16="http://schemas.microsoft.com/office/drawing/2014/main" id="{7CFCF642-A82D-4318-AEAD-E57448BC56B5}"/>
              </a:ext>
            </a:extLst>
          </p:cNvPr>
          <p:cNvSpPr txBox="1"/>
          <p:nvPr/>
        </p:nvSpPr>
        <p:spPr>
          <a:xfrm>
            <a:off x="1325879" y="6361351"/>
            <a:ext cx="1090244" cy="369332"/>
          </a:xfrm>
          <a:prstGeom prst="rect">
            <a:avLst/>
          </a:prstGeom>
          <a:noFill/>
        </p:spPr>
        <p:txBody>
          <a:bodyPr wrap="square" rtlCol="0">
            <a:spAutoFit/>
          </a:bodyPr>
          <a:lstStyle/>
          <a:p>
            <a:r>
              <a:rPr lang="en-SG"/>
              <a:t>Model 1</a:t>
            </a:r>
          </a:p>
        </p:txBody>
      </p:sp>
      <p:sp>
        <p:nvSpPr>
          <p:cNvPr id="13" name="TextBox 12">
            <a:extLst>
              <a:ext uri="{FF2B5EF4-FFF2-40B4-BE49-F238E27FC236}">
                <a16:creationId xmlns:a16="http://schemas.microsoft.com/office/drawing/2014/main" id="{AF95BA5E-B163-4306-8515-4B4E16E0F779}"/>
              </a:ext>
            </a:extLst>
          </p:cNvPr>
          <p:cNvSpPr txBox="1"/>
          <p:nvPr/>
        </p:nvSpPr>
        <p:spPr>
          <a:xfrm>
            <a:off x="10039644" y="6361351"/>
            <a:ext cx="1090244" cy="369332"/>
          </a:xfrm>
          <a:prstGeom prst="rect">
            <a:avLst/>
          </a:prstGeom>
          <a:noFill/>
        </p:spPr>
        <p:txBody>
          <a:bodyPr wrap="square" rtlCol="0">
            <a:spAutoFit/>
          </a:bodyPr>
          <a:lstStyle/>
          <a:p>
            <a:r>
              <a:rPr lang="en-SG"/>
              <a:t>Model 4</a:t>
            </a:r>
          </a:p>
        </p:txBody>
      </p:sp>
      <p:pic>
        <p:nvPicPr>
          <p:cNvPr id="1034" name="Picture 10">
            <a:extLst>
              <a:ext uri="{FF2B5EF4-FFF2-40B4-BE49-F238E27FC236}">
                <a16:creationId xmlns:a16="http://schemas.microsoft.com/office/drawing/2014/main" id="{DA9FD3C9-04D2-49B8-8F88-645C11324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179" y="4231588"/>
            <a:ext cx="2991998" cy="21218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EE3A791-3080-4EF5-BA7D-BA2EA0984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461" y="4196419"/>
            <a:ext cx="2991998" cy="21218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0A1CBA0-D845-4609-8184-5A66E1B6F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463" y="4223957"/>
            <a:ext cx="2991998" cy="21218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0C12B27-D209-42FF-9406-F6F544A2A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95006"/>
            <a:ext cx="3032821" cy="2150827"/>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F038D69D-9547-42E5-AD1D-693D519A47B7}"/>
              </a:ext>
            </a:extLst>
          </p:cNvPr>
          <p:cNvSpPr>
            <a:spLocks noGrp="1"/>
          </p:cNvSpPr>
          <p:nvPr>
            <p:ph idx="1"/>
          </p:nvPr>
        </p:nvSpPr>
        <p:spPr>
          <a:xfrm>
            <a:off x="838200" y="1540815"/>
            <a:ext cx="10515600" cy="4351338"/>
          </a:xfrm>
        </p:spPr>
        <p:txBody>
          <a:bodyPr/>
          <a:lstStyle/>
          <a:p>
            <a:r>
              <a:rPr lang="en-SG"/>
              <a:t>Predictions are best for Model 1, followed by Model 2, then Model 3, and finally Model 4</a:t>
            </a:r>
          </a:p>
          <a:p>
            <a:pPr lvl="1"/>
            <a:r>
              <a:rPr lang="en-SG"/>
              <a:t>Model 1: 1 year</a:t>
            </a:r>
          </a:p>
          <a:p>
            <a:pPr lvl="1"/>
            <a:r>
              <a:rPr lang="en-SG"/>
              <a:t>Model 2: 1 year, 2 year</a:t>
            </a:r>
          </a:p>
          <a:p>
            <a:pPr lvl="1"/>
            <a:r>
              <a:rPr lang="en-SG"/>
              <a:t>Model 3: 1 year, 2 year, 5 year</a:t>
            </a:r>
          </a:p>
          <a:p>
            <a:pPr lvl="1"/>
            <a:r>
              <a:rPr lang="en-SG"/>
              <a:t>Model 4: 1 year, 2 year, 5 year, 10 year</a:t>
            </a:r>
          </a:p>
        </p:txBody>
      </p:sp>
    </p:spTree>
    <p:extLst>
      <p:ext uri="{BB962C8B-B14F-4D97-AF65-F5344CB8AC3E}">
        <p14:creationId xmlns:p14="http://schemas.microsoft.com/office/powerpoint/2010/main" val="3660437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502363"/>
            <a:ext cx="10684151" cy="1991979"/>
          </a:xfrm>
        </p:spPr>
        <p:txBody>
          <a:bodyPr vert="horz" lIns="91440" tIns="45720" rIns="91440" bIns="45720" rtlCol="0" anchor="b">
            <a:normAutofit fontScale="90000"/>
          </a:bodyPr>
          <a:lstStyle/>
          <a:p>
            <a:pPr algn="ctr"/>
            <a:r>
              <a:rPr lang="en-US" sz="8800" b="1">
                <a:solidFill>
                  <a:schemeClr val="bg1"/>
                </a:solidFill>
                <a:latin typeface="+mn-lt"/>
                <a:ea typeface="+mj-lt"/>
                <a:cs typeface="+mj-lt"/>
              </a:rPr>
              <a:t>Iteration 2: </a:t>
            </a:r>
            <a:br>
              <a:rPr lang="en-US" sz="8800" b="1">
                <a:solidFill>
                  <a:schemeClr val="bg1"/>
                </a:solidFill>
                <a:latin typeface="+mn-lt"/>
                <a:ea typeface="+mj-lt"/>
                <a:cs typeface="+mj-lt"/>
              </a:rPr>
            </a:br>
            <a:r>
              <a:rPr lang="en-US" sz="8800" b="1">
                <a:solidFill>
                  <a:schemeClr val="bg1"/>
                </a:solidFill>
                <a:latin typeface="+mn-lt"/>
                <a:ea typeface="+mj-lt"/>
                <a:cs typeface="+mj-lt"/>
              </a:rPr>
              <a:t>Building Survival Model</a:t>
            </a:r>
            <a:endParaRPr lang="en-US" sz="6600" kern="1200">
              <a:solidFill>
                <a:schemeClr val="bg1"/>
              </a:solidFill>
              <a:latin typeface="+mn-lt"/>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4255903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ea typeface="+mj-lt"/>
                <a:cs typeface="+mj-lt"/>
              </a:rPr>
              <a:t>Survival – </a:t>
            </a:r>
            <a:r>
              <a:rPr lang="en-US">
                <a:solidFill>
                  <a:schemeClr val="accent1"/>
                </a:solidFill>
                <a:latin typeface="+mn-lt"/>
                <a:ea typeface="+mj-lt"/>
                <a:cs typeface="+mj-lt"/>
              </a:rPr>
              <a:t>Features Selection</a:t>
            </a:r>
            <a:endParaRPr lang="en-US">
              <a:solidFill>
                <a:schemeClr val="accent1"/>
              </a:solidFill>
              <a:latin typeface="+mn-lt"/>
            </a:endParaRPr>
          </a:p>
        </p:txBody>
      </p:sp>
      <p:cxnSp>
        <p:nvCxnSpPr>
          <p:cNvPr id="7" name="Straight Arrow Connector 6">
            <a:extLst>
              <a:ext uri="{FF2B5EF4-FFF2-40B4-BE49-F238E27FC236}">
                <a16:creationId xmlns:a16="http://schemas.microsoft.com/office/drawing/2014/main" id="{390BD8C3-B7B7-46DE-886D-3FDBFE486758}"/>
              </a:ext>
            </a:extLst>
          </p:cNvPr>
          <p:cNvCxnSpPr>
            <a:cxnSpLocks/>
            <a:stCxn id="12" idx="3"/>
            <a:endCxn id="14" idx="1"/>
          </p:cNvCxnSpPr>
          <p:nvPr/>
        </p:nvCxnSpPr>
        <p:spPr>
          <a:xfrm flipV="1">
            <a:off x="7836980" y="4098064"/>
            <a:ext cx="824266"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8F0B8536-4E51-4C2E-9A8B-C4FC42E2A9A3}"/>
              </a:ext>
            </a:extLst>
          </p:cNvPr>
          <p:cNvSpPr/>
          <p:nvPr/>
        </p:nvSpPr>
        <p:spPr>
          <a:xfrm>
            <a:off x="354685" y="2390069"/>
            <a:ext cx="2787804" cy="3415991"/>
          </a:xfrm>
          <a:prstGeom prst="roundRect">
            <a:avLst/>
          </a:prstGeom>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p>
        </p:txBody>
      </p:sp>
      <p:cxnSp>
        <p:nvCxnSpPr>
          <p:cNvPr id="9" name="Straight Arrow Connector 8">
            <a:extLst>
              <a:ext uri="{FF2B5EF4-FFF2-40B4-BE49-F238E27FC236}">
                <a16:creationId xmlns:a16="http://schemas.microsoft.com/office/drawing/2014/main" id="{3F455139-2C6C-4873-A30B-B2F1F7D11DF1}"/>
              </a:ext>
            </a:extLst>
          </p:cNvPr>
          <p:cNvCxnSpPr>
            <a:cxnSpLocks/>
            <a:stCxn id="8" idx="3"/>
            <a:endCxn id="12" idx="1"/>
          </p:cNvCxnSpPr>
          <p:nvPr/>
        </p:nvCxnSpPr>
        <p:spPr>
          <a:xfrm>
            <a:off x="3142489" y="4098065"/>
            <a:ext cx="654032"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3A559D2-B363-4C57-842D-632E85236851}"/>
              </a:ext>
            </a:extLst>
          </p:cNvPr>
          <p:cNvSpPr/>
          <p:nvPr/>
        </p:nvSpPr>
        <p:spPr>
          <a:xfrm>
            <a:off x="3796521" y="3066578"/>
            <a:ext cx="4040459" cy="2062975"/>
          </a:xfrm>
          <a:prstGeom prst="roundRect">
            <a:avLst/>
          </a:prstGeom>
          <a:ln w="825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14" name="Rectangle: Rounded Corners 13">
            <a:extLst>
              <a:ext uri="{FF2B5EF4-FFF2-40B4-BE49-F238E27FC236}">
                <a16:creationId xmlns:a16="http://schemas.microsoft.com/office/drawing/2014/main" id="{776BA60F-8C62-4208-8700-2AEC5FE2C71C}"/>
              </a:ext>
            </a:extLst>
          </p:cNvPr>
          <p:cNvSpPr/>
          <p:nvPr/>
        </p:nvSpPr>
        <p:spPr>
          <a:xfrm>
            <a:off x="8661246" y="3391601"/>
            <a:ext cx="3332358" cy="1412926"/>
          </a:xfrm>
          <a:prstGeom prst="roundRect">
            <a:avLst/>
          </a:prstGeom>
          <a:solidFill>
            <a:schemeClr val="accent4"/>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Feature Sel.</a:t>
            </a:r>
          </a:p>
          <a:p>
            <a:pPr algn="ctr"/>
            <a:r>
              <a:rPr lang="en-US" sz="2000">
                <a:solidFill>
                  <a:schemeClr val="tx1"/>
                </a:solidFill>
              </a:rPr>
              <a:t>{“x1 Weight”: 0.02 +- 0.01, </a:t>
            </a:r>
          </a:p>
          <a:p>
            <a:pPr algn="ctr"/>
            <a:r>
              <a:rPr lang="en-US" sz="2000">
                <a:solidFill>
                  <a:schemeClr val="tx1"/>
                </a:solidFill>
              </a:rPr>
              <a:t>… ,</a:t>
            </a:r>
          </a:p>
          <a:p>
            <a:pPr algn="ctr"/>
            <a:r>
              <a:rPr lang="en-US" sz="2000">
                <a:solidFill>
                  <a:schemeClr val="tx1"/>
                </a:solidFill>
              </a:rPr>
              <a:t> “</a:t>
            </a:r>
            <a:r>
              <a:rPr lang="en-US" sz="2000" err="1">
                <a:solidFill>
                  <a:schemeClr val="tx1"/>
                </a:solidFill>
              </a:rPr>
              <a:t>xn</a:t>
            </a:r>
            <a:r>
              <a:rPr lang="en-US" sz="2000">
                <a:solidFill>
                  <a:schemeClr val="tx1"/>
                </a:solidFill>
              </a:rPr>
              <a:t> Weight”: 0.02 +- 0.01}</a:t>
            </a:r>
          </a:p>
        </p:txBody>
      </p:sp>
      <p:pic>
        <p:nvPicPr>
          <p:cNvPr id="9218" name="Picture 2" descr="Image result for cherry picking icon">
            <a:extLst>
              <a:ext uri="{FF2B5EF4-FFF2-40B4-BE49-F238E27FC236}">
                <a16:creationId xmlns:a16="http://schemas.microsoft.com/office/drawing/2014/main" id="{2518ABB0-E5FE-46EC-B965-77CBD3D2DD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4789" y="544834"/>
            <a:ext cx="1845235" cy="184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858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B458-DFE4-45AA-A62D-9A5EF06C2B2E}"/>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Survival – </a:t>
            </a:r>
            <a:r>
              <a:rPr lang="en-SG">
                <a:solidFill>
                  <a:schemeClr val="accent1"/>
                </a:solidFill>
                <a:latin typeface="+mn-lt"/>
              </a:rPr>
              <a:t>Feature Selection (FS)</a:t>
            </a:r>
          </a:p>
        </p:txBody>
      </p:sp>
      <p:sp>
        <p:nvSpPr>
          <p:cNvPr id="3" name="Content Placeholder 2">
            <a:extLst>
              <a:ext uri="{FF2B5EF4-FFF2-40B4-BE49-F238E27FC236}">
                <a16:creationId xmlns:a16="http://schemas.microsoft.com/office/drawing/2014/main" id="{FB4EB11A-BCBA-4C5E-875E-600FF6ED9792}"/>
              </a:ext>
            </a:extLst>
          </p:cNvPr>
          <p:cNvSpPr>
            <a:spLocks noGrp="1"/>
          </p:cNvSpPr>
          <p:nvPr>
            <p:ph idx="1"/>
          </p:nvPr>
        </p:nvSpPr>
        <p:spPr>
          <a:xfrm>
            <a:off x="499316" y="1538764"/>
            <a:ext cx="3785814" cy="4351338"/>
          </a:xfrm>
        </p:spPr>
        <p:txBody>
          <a:bodyPr>
            <a:normAutofit/>
          </a:bodyPr>
          <a:lstStyle/>
          <a:p>
            <a:pPr marL="0" indent="0">
              <a:buNone/>
            </a:pPr>
            <a:r>
              <a:rPr lang="en-SG" sz="1800" b="1" u="sng">
                <a:solidFill>
                  <a:srgbClr val="0070C0"/>
                </a:solidFill>
              </a:rPr>
              <a:t>Feature selection for Cox model</a:t>
            </a:r>
          </a:p>
          <a:p>
            <a:r>
              <a:rPr lang="en-SG" sz="1800"/>
              <a:t>Fit a Cox model to each features individually and record the Concordance index on the training set. Use pipeline grid search to find optimal cut off point</a:t>
            </a:r>
          </a:p>
          <a:p>
            <a:endParaRPr lang="en-SG" sz="1800"/>
          </a:p>
        </p:txBody>
      </p:sp>
      <p:sp>
        <p:nvSpPr>
          <p:cNvPr id="4" name="Content Placeholder 2">
            <a:extLst>
              <a:ext uri="{FF2B5EF4-FFF2-40B4-BE49-F238E27FC236}">
                <a16:creationId xmlns:a16="http://schemas.microsoft.com/office/drawing/2014/main" id="{89945F72-343D-4AD9-ACF9-A3BA7E685404}"/>
              </a:ext>
            </a:extLst>
          </p:cNvPr>
          <p:cNvSpPr txBox="1">
            <a:spLocks/>
          </p:cNvSpPr>
          <p:nvPr/>
        </p:nvSpPr>
        <p:spPr>
          <a:xfrm>
            <a:off x="4989232" y="1505420"/>
            <a:ext cx="45085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b="1" u="sng">
                <a:solidFill>
                  <a:srgbClr val="0070C0"/>
                </a:solidFill>
              </a:rPr>
              <a:t>Feature selection for </a:t>
            </a:r>
            <a:r>
              <a:rPr lang="en-SG" sz="1800" b="1" u="sng" err="1">
                <a:solidFill>
                  <a:srgbClr val="0070C0"/>
                </a:solidFill>
              </a:rPr>
              <a:t>RandomSurvivalForest</a:t>
            </a:r>
            <a:endParaRPr lang="en-SG" sz="1800" b="1" u="sng">
              <a:solidFill>
                <a:srgbClr val="0070C0"/>
              </a:solidFill>
            </a:endParaRPr>
          </a:p>
          <a:p>
            <a:r>
              <a:rPr lang="en-SG" sz="1800"/>
              <a:t>Permutation Importance from </a:t>
            </a:r>
            <a:r>
              <a:rPr lang="en-SG" sz="1800" b="1" u="sng"/>
              <a:t>ELI5 </a:t>
            </a:r>
            <a:r>
              <a:rPr lang="en-SG" sz="1800"/>
              <a:t>library to find the magnitude of the log-rank test statistic</a:t>
            </a:r>
          </a:p>
          <a:p>
            <a:endParaRPr lang="en-SG" sz="1800"/>
          </a:p>
        </p:txBody>
      </p:sp>
      <p:graphicFrame>
        <p:nvGraphicFramePr>
          <p:cNvPr id="5" name="Table 5">
            <a:extLst>
              <a:ext uri="{FF2B5EF4-FFF2-40B4-BE49-F238E27FC236}">
                <a16:creationId xmlns:a16="http://schemas.microsoft.com/office/drawing/2014/main" id="{4074B765-4B63-4693-BA72-7CC33604A809}"/>
              </a:ext>
            </a:extLst>
          </p:cNvPr>
          <p:cNvGraphicFramePr>
            <a:graphicFrameLocks noGrp="1"/>
          </p:cNvGraphicFramePr>
          <p:nvPr>
            <p:extLst>
              <p:ext uri="{D42A27DB-BD31-4B8C-83A1-F6EECF244321}">
                <p14:modId xmlns:p14="http://schemas.microsoft.com/office/powerpoint/2010/main" val="1126785237"/>
              </p:ext>
            </p:extLst>
          </p:nvPr>
        </p:nvGraphicFramePr>
        <p:xfrm>
          <a:off x="688415" y="3193489"/>
          <a:ext cx="3446930" cy="2225040"/>
        </p:xfrm>
        <a:graphic>
          <a:graphicData uri="http://schemas.openxmlformats.org/drawingml/2006/table">
            <a:tbl>
              <a:tblPr firstRow="1" bandRow="1">
                <a:tableStyleId>{7E9639D4-E3E2-4D34-9284-5A2195B3D0D7}</a:tableStyleId>
              </a:tblPr>
              <a:tblGrid>
                <a:gridCol w="1723465">
                  <a:extLst>
                    <a:ext uri="{9D8B030D-6E8A-4147-A177-3AD203B41FA5}">
                      <a16:colId xmlns:a16="http://schemas.microsoft.com/office/drawing/2014/main" val="1954609435"/>
                    </a:ext>
                  </a:extLst>
                </a:gridCol>
                <a:gridCol w="1723465">
                  <a:extLst>
                    <a:ext uri="{9D8B030D-6E8A-4147-A177-3AD203B41FA5}">
                      <a16:colId xmlns:a16="http://schemas.microsoft.com/office/drawing/2014/main" val="3784940175"/>
                    </a:ext>
                  </a:extLst>
                </a:gridCol>
              </a:tblGrid>
              <a:tr h="370840">
                <a:tc>
                  <a:txBody>
                    <a:bodyPr/>
                    <a:lstStyle/>
                    <a:p>
                      <a:r>
                        <a:rPr lang="en-SG"/>
                        <a:t>Features</a:t>
                      </a:r>
                    </a:p>
                  </a:txBody>
                  <a:tcPr/>
                </a:tc>
                <a:tc>
                  <a:txBody>
                    <a:bodyPr/>
                    <a:lstStyle/>
                    <a:p>
                      <a:r>
                        <a:rPr lang="en-SG"/>
                        <a:t>C-index</a:t>
                      </a:r>
                    </a:p>
                  </a:txBody>
                  <a:tcPr/>
                </a:tc>
                <a:extLst>
                  <a:ext uri="{0D108BD9-81ED-4DB2-BD59-A6C34878D82A}">
                    <a16:rowId xmlns:a16="http://schemas.microsoft.com/office/drawing/2014/main" val="3493503881"/>
                  </a:ext>
                </a:extLst>
              </a:tr>
              <a:tr h="370840">
                <a:tc>
                  <a:txBody>
                    <a:bodyPr/>
                    <a:lstStyle/>
                    <a:p>
                      <a:r>
                        <a:rPr lang="en-SG"/>
                        <a:t>Size of Tumour</a:t>
                      </a:r>
                    </a:p>
                  </a:txBody>
                  <a:tcPr/>
                </a:tc>
                <a:tc>
                  <a:txBody>
                    <a:bodyPr/>
                    <a:lstStyle/>
                    <a:p>
                      <a:r>
                        <a:rPr lang="en-SG"/>
                        <a:t>0.701729</a:t>
                      </a:r>
                    </a:p>
                  </a:txBody>
                  <a:tcPr/>
                </a:tc>
                <a:extLst>
                  <a:ext uri="{0D108BD9-81ED-4DB2-BD59-A6C34878D82A}">
                    <a16:rowId xmlns:a16="http://schemas.microsoft.com/office/drawing/2014/main" val="169079940"/>
                  </a:ext>
                </a:extLst>
              </a:tr>
              <a:tr h="370840">
                <a:tc>
                  <a:txBody>
                    <a:bodyPr/>
                    <a:lstStyle/>
                    <a:p>
                      <a:r>
                        <a:rPr lang="en-SG"/>
                        <a:t># of nodes</a:t>
                      </a:r>
                    </a:p>
                  </a:txBody>
                  <a:tcPr/>
                </a:tc>
                <a:tc>
                  <a:txBody>
                    <a:bodyPr/>
                    <a:lstStyle/>
                    <a:p>
                      <a:r>
                        <a:rPr lang="en-SG"/>
                        <a:t>0.668167</a:t>
                      </a:r>
                    </a:p>
                  </a:txBody>
                  <a:tcPr/>
                </a:tc>
                <a:extLst>
                  <a:ext uri="{0D108BD9-81ED-4DB2-BD59-A6C34878D82A}">
                    <a16:rowId xmlns:a16="http://schemas.microsoft.com/office/drawing/2014/main" val="4131933611"/>
                  </a:ext>
                </a:extLst>
              </a:tr>
              <a:tr h="370840">
                <a:tc>
                  <a:txBody>
                    <a:bodyPr/>
                    <a:lstStyle/>
                    <a:p>
                      <a:r>
                        <a:rPr lang="en-SG"/>
                        <a:t>Age</a:t>
                      </a:r>
                    </a:p>
                  </a:txBody>
                  <a:tcPr/>
                </a:tc>
                <a:tc>
                  <a:txBody>
                    <a:bodyPr/>
                    <a:lstStyle/>
                    <a:p>
                      <a:r>
                        <a:rPr lang="en-SG"/>
                        <a:t>0.600119</a:t>
                      </a:r>
                    </a:p>
                  </a:txBody>
                  <a:tcPr/>
                </a:tc>
                <a:extLst>
                  <a:ext uri="{0D108BD9-81ED-4DB2-BD59-A6C34878D82A}">
                    <a16:rowId xmlns:a16="http://schemas.microsoft.com/office/drawing/2014/main" val="767205686"/>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2252447751"/>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1306692152"/>
                  </a:ext>
                </a:extLst>
              </a:tr>
            </a:tbl>
          </a:graphicData>
        </a:graphic>
      </p:graphicFrame>
      <p:graphicFrame>
        <p:nvGraphicFramePr>
          <p:cNvPr id="8" name="Table 8">
            <a:extLst>
              <a:ext uri="{FF2B5EF4-FFF2-40B4-BE49-F238E27FC236}">
                <a16:creationId xmlns:a16="http://schemas.microsoft.com/office/drawing/2014/main" id="{44E33B39-5783-4FDE-BAD1-7A5F593D15B4}"/>
              </a:ext>
            </a:extLst>
          </p:cNvPr>
          <p:cNvGraphicFramePr>
            <a:graphicFrameLocks noGrp="1"/>
          </p:cNvGraphicFramePr>
          <p:nvPr>
            <p:extLst>
              <p:ext uri="{D42A27DB-BD31-4B8C-83A1-F6EECF244321}">
                <p14:modId xmlns:p14="http://schemas.microsoft.com/office/powerpoint/2010/main" val="4261979498"/>
              </p:ext>
            </p:extLst>
          </p:nvPr>
        </p:nvGraphicFramePr>
        <p:xfrm>
          <a:off x="5213911" y="3193489"/>
          <a:ext cx="3358776" cy="2225040"/>
        </p:xfrm>
        <a:graphic>
          <a:graphicData uri="http://schemas.openxmlformats.org/drawingml/2006/table">
            <a:tbl>
              <a:tblPr firstRow="1" bandRow="1">
                <a:tableStyleId>{7E9639D4-E3E2-4D34-9284-5A2195B3D0D7}</a:tableStyleId>
              </a:tblPr>
              <a:tblGrid>
                <a:gridCol w="1679388">
                  <a:extLst>
                    <a:ext uri="{9D8B030D-6E8A-4147-A177-3AD203B41FA5}">
                      <a16:colId xmlns:a16="http://schemas.microsoft.com/office/drawing/2014/main" val="3537004267"/>
                    </a:ext>
                  </a:extLst>
                </a:gridCol>
                <a:gridCol w="1679388">
                  <a:extLst>
                    <a:ext uri="{9D8B030D-6E8A-4147-A177-3AD203B41FA5}">
                      <a16:colId xmlns:a16="http://schemas.microsoft.com/office/drawing/2014/main" val="3207899379"/>
                    </a:ext>
                  </a:extLst>
                </a:gridCol>
              </a:tblGrid>
              <a:tr h="370840">
                <a:tc>
                  <a:txBody>
                    <a:bodyPr/>
                    <a:lstStyle/>
                    <a:p>
                      <a:r>
                        <a:rPr lang="en-SG"/>
                        <a:t>Features</a:t>
                      </a:r>
                    </a:p>
                  </a:txBody>
                  <a:tcPr/>
                </a:tc>
                <a:tc>
                  <a:txBody>
                    <a:bodyPr/>
                    <a:lstStyle/>
                    <a:p>
                      <a:r>
                        <a:rPr lang="en-SG"/>
                        <a:t>Weight </a:t>
                      </a:r>
                    </a:p>
                  </a:txBody>
                  <a:tcPr/>
                </a:tc>
                <a:extLst>
                  <a:ext uri="{0D108BD9-81ED-4DB2-BD59-A6C34878D82A}">
                    <a16:rowId xmlns:a16="http://schemas.microsoft.com/office/drawing/2014/main" val="1348349687"/>
                  </a:ext>
                </a:extLst>
              </a:tr>
              <a:tr h="370840">
                <a:tc>
                  <a:txBody>
                    <a:bodyPr/>
                    <a:lstStyle/>
                    <a:p>
                      <a:r>
                        <a:rPr lang="en-SG"/>
                        <a:t>Age</a:t>
                      </a:r>
                    </a:p>
                  </a:txBody>
                  <a:tcPr/>
                </a:tc>
                <a:tc>
                  <a:txBody>
                    <a:bodyPr/>
                    <a:lstStyle/>
                    <a:p>
                      <a:r>
                        <a:rPr lang="en-SG"/>
                        <a:t>0.0285 </a:t>
                      </a:r>
                      <a:r>
                        <a:rPr lang="en-SG" sz="1800" b="0" i="0" kern="1200">
                          <a:solidFill>
                            <a:schemeClr val="tx1"/>
                          </a:solidFill>
                          <a:effectLst/>
                          <a:latin typeface="+mn-lt"/>
                          <a:ea typeface="+mn-ea"/>
                          <a:cs typeface="+mn-cs"/>
                        </a:rPr>
                        <a:t>±</a:t>
                      </a:r>
                      <a:r>
                        <a:rPr lang="en-SG"/>
                        <a:t> 0.0052</a:t>
                      </a:r>
                    </a:p>
                  </a:txBody>
                  <a:tcPr/>
                </a:tc>
                <a:extLst>
                  <a:ext uri="{0D108BD9-81ED-4DB2-BD59-A6C34878D82A}">
                    <a16:rowId xmlns:a16="http://schemas.microsoft.com/office/drawing/2014/main" val="382410464"/>
                  </a:ext>
                </a:extLst>
              </a:tr>
              <a:tr h="370840">
                <a:tc>
                  <a:txBody>
                    <a:bodyPr/>
                    <a:lstStyle/>
                    <a:p>
                      <a:r>
                        <a:rPr lang="en-SG"/>
                        <a:t># of nodes</a:t>
                      </a:r>
                    </a:p>
                  </a:txBody>
                  <a:tcPr/>
                </a:tc>
                <a:tc>
                  <a:txBody>
                    <a:bodyPr/>
                    <a:lstStyle/>
                    <a:p>
                      <a:r>
                        <a:rPr lang="en-SG">
                          <a:sym typeface="Wingdings" panose="05000000000000000000" pitchFamily="2" charset="2"/>
                        </a:rPr>
                        <a:t>0.0090 </a:t>
                      </a:r>
                      <a:r>
                        <a:rPr lang="en-SG" sz="1800" b="0" i="0" kern="1200">
                          <a:solidFill>
                            <a:schemeClr val="tx1"/>
                          </a:solidFill>
                          <a:effectLst/>
                          <a:latin typeface="+mn-lt"/>
                          <a:ea typeface="+mn-ea"/>
                          <a:cs typeface="+mn-cs"/>
                        </a:rPr>
                        <a:t>±</a:t>
                      </a:r>
                      <a:r>
                        <a:rPr lang="en-SG"/>
                        <a:t> 0.0063</a:t>
                      </a:r>
                    </a:p>
                  </a:txBody>
                  <a:tcPr/>
                </a:tc>
                <a:extLst>
                  <a:ext uri="{0D108BD9-81ED-4DB2-BD59-A6C34878D82A}">
                    <a16:rowId xmlns:a16="http://schemas.microsoft.com/office/drawing/2014/main" val="2473917535"/>
                  </a:ext>
                </a:extLst>
              </a:tr>
              <a:tr h="370840">
                <a:tc>
                  <a:txBody>
                    <a:bodyPr/>
                    <a:lstStyle/>
                    <a:p>
                      <a:r>
                        <a:rPr lang="en-SG"/>
                        <a:t>Size of Tumour</a:t>
                      </a:r>
                    </a:p>
                  </a:txBody>
                  <a:tcPr/>
                </a:tc>
                <a:tc>
                  <a:txBody>
                    <a:bodyPr/>
                    <a:lstStyle/>
                    <a:p>
                      <a:r>
                        <a:rPr lang="en-SG"/>
                        <a:t>0.0042 </a:t>
                      </a:r>
                      <a:r>
                        <a:rPr lang="en-SG" sz="1800" b="0" i="0" kern="1200">
                          <a:solidFill>
                            <a:schemeClr val="tx1"/>
                          </a:solidFill>
                          <a:effectLst/>
                          <a:latin typeface="+mn-lt"/>
                          <a:ea typeface="+mn-ea"/>
                          <a:cs typeface="+mn-cs"/>
                        </a:rPr>
                        <a:t>± 0.0052</a:t>
                      </a:r>
                      <a:r>
                        <a:rPr lang="en-SG"/>
                        <a:t> </a:t>
                      </a:r>
                    </a:p>
                  </a:txBody>
                  <a:tcPr/>
                </a:tc>
                <a:extLst>
                  <a:ext uri="{0D108BD9-81ED-4DB2-BD59-A6C34878D82A}">
                    <a16:rowId xmlns:a16="http://schemas.microsoft.com/office/drawing/2014/main" val="3739436924"/>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1456839299"/>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1721313357"/>
                  </a:ext>
                </a:extLst>
              </a:tr>
            </a:tbl>
          </a:graphicData>
        </a:graphic>
      </p:graphicFrame>
      <p:pic>
        <p:nvPicPr>
          <p:cNvPr id="4098" name="Picture 2" descr="Image result for plus icon">
            <a:extLst>
              <a:ext uri="{FF2B5EF4-FFF2-40B4-BE49-F238E27FC236}">
                <a16:creationId xmlns:a16="http://schemas.microsoft.com/office/drawing/2014/main" id="{D68BEB3E-69DB-49B4-B798-58E5CAD4A0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2300" y="2842148"/>
            <a:ext cx="467659" cy="4676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plus icon">
            <a:extLst>
              <a:ext uri="{FF2B5EF4-FFF2-40B4-BE49-F238E27FC236}">
                <a16:creationId xmlns:a16="http://schemas.microsoft.com/office/drawing/2014/main" id="{538DBFB1-9ADC-440D-AE63-C4A3E5381F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1194" y="2872450"/>
            <a:ext cx="467659" cy="46765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doctor icon">
            <a:extLst>
              <a:ext uri="{FF2B5EF4-FFF2-40B4-BE49-F238E27FC236}">
                <a16:creationId xmlns:a16="http://schemas.microsoft.com/office/drawing/2014/main" id="{C3BC52E9-85DA-469C-A826-54E05CD173C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58410" y1="44250" x2="58375" y2="42125"/>
                        <a14:foregroundMark x1="58468" y1="47750" x2="58410" y2="44250"/>
                        <a14:foregroundMark x1="58461" y1="47287" x2="58468" y2="47750"/>
                        <a14:foregroundMark x1="58750" y1="64875" x2="58585" y2="54881"/>
                        <a14:foregroundMark x1="40000" y1="79625" x2="45375" y2="49875"/>
                        <a14:foregroundMark x1="30000" y1="77500" x2="37625" y2="64500"/>
                        <a14:foregroundMark x1="26500" y1="70375" x2="42875" y2="56750"/>
                        <a14:foregroundMark x1="63875" y1="77000" x2="51625" y2="59125"/>
                        <a14:foregroundMark x1="75000" y1="79000" x2="59875" y2="56750"/>
                        <a14:foregroundMark x1="59926" y1="56794" x2="58154" y2="55259"/>
                        <a14:backgroundMark x1="65625" y1="33125" x2="65625" y2="33125"/>
                        <a14:backgroundMark x1="65625" y1="33125" x2="65625" y2="33125"/>
                        <a14:backgroundMark x1="66125" y1="33625" x2="66125" y2="33625"/>
                        <a14:backgroundMark x1="66125" y1="33625" x2="66125" y2="33625"/>
                        <a14:backgroundMark x1="67750" y1="37875" x2="67750" y2="37875"/>
                        <a14:backgroundMark x1="61250" y1="44250" x2="61250" y2="44250"/>
                        <a14:backgroundMark x1="60875" y1="48375" x2="60875" y2="48375"/>
                        <a14:backgroundMark x1="60875" y1="48375" x2="60875" y2="48375"/>
                        <a14:backgroundMark x1="59250" y1="47750" x2="59250" y2="47750"/>
                        <a14:backgroundMark x1="59250" y1="47750" x2="59250" y2="47750"/>
                        <a14:backgroundMark x1="59250" y1="47750" x2="59250" y2="47750"/>
                        <a14:backgroundMark x1="60500" y1="53500" x2="60500" y2="53500"/>
                        <a14:backgroundMark x1="60500" y1="53500" x2="60500" y2="53500"/>
                        <a14:backgroundMark x1="60500" y1="53500" x2="60500" y2="53500"/>
                        <a14:backgroundMark x1="58375" y1="50250" x2="58375" y2="50250"/>
                        <a14:backgroundMark x1="58375" y1="50250" x2="58375" y2="50250"/>
                        <a14:backgroundMark x1="58375" y1="50250" x2="58375" y2="50250"/>
                        <a14:backgroundMark x1="61000" y1="47750" x2="61000" y2="47750"/>
                        <a14:backgroundMark x1="61000" y1="47750" x2="63875" y2="41875"/>
                        <a14:backgroundMark x1="58000" y1="51875" x2="57500" y2="51125"/>
                        <a14:backgroundMark x1="58375" y1="50875" x2="57750" y2="50750"/>
                        <a14:backgroundMark x1="63625" y1="22500" x2="64125" y2="28875"/>
                        <a14:backgroundMark x1="56500" y1="17125" x2="62000" y2="21625"/>
                        <a14:backgroundMark x1="62000" y1="21625" x2="65625" y2="30375"/>
                        <a14:backgroundMark x1="63875" y1="32375" x2="63875" y2="32375"/>
                        <a14:backgroundMark x1="63875" y1="32375" x2="63875" y2="32375"/>
                        <a14:backgroundMark x1="63875" y1="32375" x2="64375" y2="33000"/>
                        <a14:backgroundMark x1="63625" y1="31875" x2="65625" y2="33125"/>
                        <a14:backgroundMark x1="63250" y1="31500" x2="64625" y2="31125"/>
                        <a14:backgroundMark x1="54625" y1="17375" x2="54625" y2="17375"/>
                        <a14:backgroundMark x1="57500" y1="50750" x2="59125" y2="49000"/>
                        <a14:backgroundMark x1="58375" y1="48375" x2="58375" y2="48375"/>
                        <a14:backgroundMark x1="58375" y1="51000" x2="58375" y2="51000"/>
                        <a14:backgroundMark x1="59125" y1="51875" x2="58875" y2="50875"/>
                        <a14:backgroundMark x1="59000" y1="52375" x2="58625" y2="51000"/>
                        <a14:backgroundMark x1="58625" y1="51000" x2="60875" y2="52875"/>
                        <a14:backgroundMark x1="58250" y1="49500" x2="59625" y2="51375"/>
                      </a14:backgroundRemoval>
                    </a14:imgEffect>
                  </a14:imgLayer>
                </a14:imgProps>
              </a:ext>
              <a:ext uri="{28A0092B-C50C-407E-A947-70E740481C1C}">
                <a14:useLocalDpi xmlns:a14="http://schemas.microsoft.com/office/drawing/2010/main" val="0"/>
              </a:ext>
            </a:extLst>
          </a:blip>
          <a:srcRect/>
          <a:stretch>
            <a:fillRect/>
          </a:stretch>
        </p:blipFill>
        <p:spPr bwMode="auto">
          <a:xfrm>
            <a:off x="9265023" y="1659180"/>
            <a:ext cx="2646829" cy="26468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895402-944A-4A88-A985-00223D9A407A}"/>
              </a:ext>
            </a:extLst>
          </p:cNvPr>
          <p:cNvSpPr txBox="1"/>
          <p:nvPr/>
        </p:nvSpPr>
        <p:spPr>
          <a:xfrm>
            <a:off x="9646023" y="4058033"/>
            <a:ext cx="1946088" cy="923330"/>
          </a:xfrm>
          <a:prstGeom prst="rect">
            <a:avLst/>
          </a:prstGeom>
          <a:noFill/>
        </p:spPr>
        <p:txBody>
          <a:bodyPr wrap="square" rtlCol="0">
            <a:spAutoFit/>
          </a:bodyPr>
          <a:lstStyle/>
          <a:p>
            <a:pPr algn="ctr"/>
            <a:r>
              <a:rPr lang="en-SG"/>
              <a:t>Domain Knowledge from doctors</a:t>
            </a:r>
          </a:p>
        </p:txBody>
      </p:sp>
      <p:sp>
        <p:nvSpPr>
          <p:cNvPr id="13" name="Right Brace 12">
            <a:extLst>
              <a:ext uri="{FF2B5EF4-FFF2-40B4-BE49-F238E27FC236}">
                <a16:creationId xmlns:a16="http://schemas.microsoft.com/office/drawing/2014/main" id="{EF7949FD-0F29-4EE2-987D-6BA0F1B3FC6F}"/>
              </a:ext>
            </a:extLst>
          </p:cNvPr>
          <p:cNvSpPr/>
          <p:nvPr/>
        </p:nvSpPr>
        <p:spPr>
          <a:xfrm rot="5400000">
            <a:off x="5843400" y="1751154"/>
            <a:ext cx="603809" cy="81608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TextBox 13">
            <a:extLst>
              <a:ext uri="{FF2B5EF4-FFF2-40B4-BE49-F238E27FC236}">
                <a16:creationId xmlns:a16="http://schemas.microsoft.com/office/drawing/2014/main" id="{C3A23FE4-E14D-4FC9-BBE5-97B1A3282B73}"/>
              </a:ext>
            </a:extLst>
          </p:cNvPr>
          <p:cNvSpPr txBox="1"/>
          <p:nvPr/>
        </p:nvSpPr>
        <p:spPr>
          <a:xfrm rot="21118490">
            <a:off x="4996854" y="6043704"/>
            <a:ext cx="3263153" cy="461665"/>
          </a:xfrm>
          <a:prstGeom prst="rect">
            <a:avLst/>
          </a:prstGeom>
          <a:noFill/>
        </p:spPr>
        <p:txBody>
          <a:bodyPr wrap="square" rtlCol="0">
            <a:spAutoFit/>
          </a:bodyPr>
          <a:lstStyle/>
          <a:p>
            <a:r>
              <a:rPr lang="en-SG" sz="2400" b="1">
                <a:solidFill>
                  <a:srgbClr val="FF0000"/>
                </a:solidFill>
              </a:rPr>
              <a:t>Our Model Input!</a:t>
            </a:r>
          </a:p>
        </p:txBody>
      </p:sp>
    </p:spTree>
    <p:extLst>
      <p:ext uri="{BB962C8B-B14F-4D97-AF65-F5344CB8AC3E}">
        <p14:creationId xmlns:p14="http://schemas.microsoft.com/office/powerpoint/2010/main" val="3705862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rPr>
              <a:t>Survival – </a:t>
            </a:r>
            <a:r>
              <a:rPr lang="en-US">
                <a:solidFill>
                  <a:schemeClr val="accent1"/>
                </a:solidFill>
                <a:latin typeface="+mn-lt"/>
              </a:rPr>
              <a:t>Prediction</a:t>
            </a:r>
          </a:p>
        </p:txBody>
      </p:sp>
      <p:sp>
        <p:nvSpPr>
          <p:cNvPr id="8" name="Rectangle: Rounded Corners 7">
            <a:extLst>
              <a:ext uri="{FF2B5EF4-FFF2-40B4-BE49-F238E27FC236}">
                <a16:creationId xmlns:a16="http://schemas.microsoft.com/office/drawing/2014/main" id="{8F0B8536-4E51-4C2E-9A8B-C4FC42E2A9A3}"/>
              </a:ext>
            </a:extLst>
          </p:cNvPr>
          <p:cNvSpPr/>
          <p:nvPr/>
        </p:nvSpPr>
        <p:spPr>
          <a:xfrm>
            <a:off x="307580" y="2390069"/>
            <a:ext cx="2787804" cy="3415991"/>
          </a:xfrm>
          <a:prstGeom prst="roundRect">
            <a:avLst/>
          </a:prstGeom>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endParaRPr lang="en-US"/>
          </a:p>
        </p:txBody>
      </p:sp>
      <p:cxnSp>
        <p:nvCxnSpPr>
          <p:cNvPr id="9" name="Straight Arrow Connector 8">
            <a:extLst>
              <a:ext uri="{FF2B5EF4-FFF2-40B4-BE49-F238E27FC236}">
                <a16:creationId xmlns:a16="http://schemas.microsoft.com/office/drawing/2014/main" id="{3F455139-2C6C-4873-A30B-B2F1F7D11DF1}"/>
              </a:ext>
            </a:extLst>
          </p:cNvPr>
          <p:cNvCxnSpPr>
            <a:cxnSpLocks/>
            <a:stCxn id="8" idx="3"/>
            <a:endCxn id="12" idx="1"/>
          </p:cNvCxnSpPr>
          <p:nvPr/>
        </p:nvCxnSpPr>
        <p:spPr>
          <a:xfrm>
            <a:off x="3095384" y="4098065"/>
            <a:ext cx="660193"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B7F620-89F3-4906-94A7-E11174BAD3AC}"/>
              </a:ext>
            </a:extLst>
          </p:cNvPr>
          <p:cNvCxnSpPr>
            <a:cxnSpLocks/>
            <a:stCxn id="12" idx="3"/>
            <a:endCxn id="15" idx="1"/>
          </p:cNvCxnSpPr>
          <p:nvPr/>
        </p:nvCxnSpPr>
        <p:spPr>
          <a:xfrm flipV="1">
            <a:off x="7796036" y="4098064"/>
            <a:ext cx="772175"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3A559D2-B363-4C57-842D-632E85236851}"/>
              </a:ext>
            </a:extLst>
          </p:cNvPr>
          <p:cNvSpPr/>
          <p:nvPr/>
        </p:nvSpPr>
        <p:spPr>
          <a:xfrm>
            <a:off x="3755577" y="3066578"/>
            <a:ext cx="4040459" cy="2062975"/>
          </a:xfrm>
          <a:prstGeom prst="roundRect">
            <a:avLst/>
          </a:prstGeom>
          <a:ln w="825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15" name="Rectangle: Rounded Corners 14">
            <a:extLst>
              <a:ext uri="{FF2B5EF4-FFF2-40B4-BE49-F238E27FC236}">
                <a16:creationId xmlns:a16="http://schemas.microsoft.com/office/drawing/2014/main" id="{976E8C2A-E951-4750-89B2-9BDCE1260906}"/>
              </a:ext>
            </a:extLst>
          </p:cNvPr>
          <p:cNvSpPr/>
          <p:nvPr/>
        </p:nvSpPr>
        <p:spPr>
          <a:xfrm>
            <a:off x="8568211" y="3391601"/>
            <a:ext cx="3332358" cy="1412926"/>
          </a:xfrm>
          <a:prstGeom prst="roundRect">
            <a:avLst/>
          </a:prstGeom>
          <a:solidFill>
            <a:schemeClr val="accent4"/>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err="1">
                <a:solidFill>
                  <a:schemeClr val="tx1"/>
                </a:solidFill>
              </a:rPr>
              <a:t>Surv</a:t>
            </a:r>
            <a:r>
              <a:rPr lang="en-US" sz="2000" b="1" u="sng">
                <a:solidFill>
                  <a:schemeClr val="tx1"/>
                </a:solidFill>
              </a:rPr>
              <a:t> Prediction</a:t>
            </a:r>
          </a:p>
          <a:p>
            <a:pPr algn="ctr"/>
            <a:r>
              <a:rPr lang="en-US" sz="2000">
                <a:solidFill>
                  <a:schemeClr val="tx1"/>
                </a:solidFill>
              </a:rPr>
              <a:t>{“P(</a:t>
            </a:r>
            <a:r>
              <a:rPr lang="en-US" sz="2000" err="1">
                <a:solidFill>
                  <a:schemeClr val="tx1"/>
                </a:solidFill>
              </a:rPr>
              <a:t>surv|t</a:t>
            </a:r>
            <a:r>
              <a:rPr lang="en-US" sz="2000">
                <a:solidFill>
                  <a:schemeClr val="tx1"/>
                </a:solidFill>
              </a:rPr>
              <a:t>=1)”, </a:t>
            </a:r>
          </a:p>
          <a:p>
            <a:pPr algn="ctr"/>
            <a:r>
              <a:rPr lang="en-US" sz="2000">
                <a:solidFill>
                  <a:schemeClr val="tx1"/>
                </a:solidFill>
              </a:rPr>
              <a:t>… ,</a:t>
            </a:r>
          </a:p>
          <a:p>
            <a:pPr algn="ctr"/>
            <a:r>
              <a:rPr lang="en-US" sz="2000">
                <a:solidFill>
                  <a:schemeClr val="tx1"/>
                </a:solidFill>
              </a:rPr>
              <a:t> “P(</a:t>
            </a:r>
            <a:r>
              <a:rPr lang="en-US" sz="2000" err="1">
                <a:solidFill>
                  <a:schemeClr val="tx1"/>
                </a:solidFill>
              </a:rPr>
              <a:t>surv|t</a:t>
            </a:r>
            <a:r>
              <a:rPr lang="en-US" sz="2000">
                <a:solidFill>
                  <a:schemeClr val="tx1"/>
                </a:solidFill>
              </a:rPr>
              <a:t>=10)”}</a:t>
            </a:r>
          </a:p>
        </p:txBody>
      </p:sp>
      <p:pic>
        <p:nvPicPr>
          <p:cNvPr id="10242" name="Picture 2" descr="Image result for prediction">
            <a:extLst>
              <a:ext uri="{FF2B5EF4-FFF2-40B4-BE49-F238E27FC236}">
                <a16:creationId xmlns:a16="http://schemas.microsoft.com/office/drawing/2014/main" id="{DF9FE4A7-3021-4060-AD51-4FAB9F6D3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651" y="365125"/>
            <a:ext cx="2976655" cy="197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32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D586-ADE0-4A1C-BE4C-EE5A459CBDD6}"/>
              </a:ext>
            </a:extLst>
          </p:cNvPr>
          <p:cNvSpPr>
            <a:spLocks noGrp="1"/>
          </p:cNvSpPr>
          <p:nvPr>
            <p:ph type="title"/>
          </p:nvPr>
        </p:nvSpPr>
        <p:spPr/>
        <p:txBody>
          <a:bodyPr/>
          <a:lstStyle/>
          <a:p>
            <a:r>
              <a:rPr lang="en-SG" b="1">
                <a:solidFill>
                  <a:schemeClr val="accent1"/>
                </a:solidFill>
              </a:rPr>
              <a:t>Survival Model - </a:t>
            </a:r>
            <a:r>
              <a:rPr lang="en-SG">
                <a:solidFill>
                  <a:schemeClr val="accent1"/>
                </a:solidFill>
              </a:rPr>
              <a:t> Findings</a:t>
            </a:r>
            <a:endParaRPr lang="en-SG"/>
          </a:p>
        </p:txBody>
      </p:sp>
      <p:sp>
        <p:nvSpPr>
          <p:cNvPr id="3" name="Content Placeholder 2">
            <a:extLst>
              <a:ext uri="{FF2B5EF4-FFF2-40B4-BE49-F238E27FC236}">
                <a16:creationId xmlns:a16="http://schemas.microsoft.com/office/drawing/2014/main" id="{E3D88642-792C-4364-A6C8-94C8459E0701}"/>
              </a:ext>
            </a:extLst>
          </p:cNvPr>
          <p:cNvSpPr>
            <a:spLocks noGrp="1"/>
          </p:cNvSpPr>
          <p:nvPr>
            <p:ph idx="1"/>
          </p:nvPr>
        </p:nvSpPr>
        <p:spPr>
          <a:xfrm>
            <a:off x="838200" y="1825625"/>
            <a:ext cx="7254240" cy="4351338"/>
          </a:xfrm>
        </p:spPr>
        <p:txBody>
          <a:bodyPr>
            <a:normAutofit/>
          </a:bodyPr>
          <a:lstStyle/>
          <a:p>
            <a:pPr marL="0" indent="0">
              <a:buNone/>
            </a:pPr>
            <a:r>
              <a:rPr lang="en-SG"/>
              <a:t>Dataset used by NCCS’s </a:t>
            </a:r>
            <a:r>
              <a:rPr lang="en-SG" err="1"/>
              <a:t>Kalpan</a:t>
            </a:r>
            <a:r>
              <a:rPr lang="en-SG"/>
              <a:t>-Meier uses most patient records without filtering</a:t>
            </a:r>
          </a:p>
          <a:p>
            <a:pPr marL="0" indent="0">
              <a:buNone/>
            </a:pPr>
            <a:r>
              <a:rPr lang="en-SG"/>
              <a:t>	i.e. for patient that has only 2 months of 	diagnosed record, this instance might not 	be useful for 1 year prediction.</a:t>
            </a:r>
          </a:p>
          <a:p>
            <a:pPr marL="0" indent="0">
              <a:buNone/>
            </a:pPr>
            <a:endParaRPr lang="en-SG"/>
          </a:p>
          <a:p>
            <a:pPr marL="0" indent="0">
              <a:buNone/>
            </a:pPr>
            <a:r>
              <a:rPr lang="en-SG" b="1" u="sng"/>
              <a:t>Our Action</a:t>
            </a:r>
          </a:p>
          <a:p>
            <a:pPr marL="0" indent="0">
              <a:buNone/>
            </a:pPr>
            <a:r>
              <a:rPr lang="en-SG"/>
              <a:t>Filtering such right censor according to our years of interest</a:t>
            </a:r>
          </a:p>
          <a:p>
            <a:endParaRPr lang="en-SG"/>
          </a:p>
        </p:txBody>
      </p:sp>
      <p:pic>
        <p:nvPicPr>
          <p:cNvPr id="1026" name="Picture 2" descr="Image result for findings">
            <a:extLst>
              <a:ext uri="{FF2B5EF4-FFF2-40B4-BE49-F238E27FC236}">
                <a16:creationId xmlns:a16="http://schemas.microsoft.com/office/drawing/2014/main" id="{9B70ADB2-8B34-42EE-A6C4-464CBC78A4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1648" y="2827019"/>
            <a:ext cx="3301272"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8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302441" y="-56027"/>
            <a:ext cx="10515600" cy="1325563"/>
          </a:xfrm>
        </p:spPr>
        <p:txBody>
          <a:bodyPr/>
          <a:lstStyle/>
          <a:p>
            <a:r>
              <a:rPr lang="en-US" b="1" dirty="0">
                <a:solidFill>
                  <a:schemeClr val="accent1"/>
                </a:solidFill>
                <a:latin typeface="+mn-lt"/>
                <a:ea typeface="+mj-lt"/>
                <a:cs typeface="+mj-lt"/>
              </a:rPr>
              <a:t>The Team</a:t>
            </a:r>
            <a:endParaRPr lang="en-US" b="1" dirty="0">
              <a:solidFill>
                <a:schemeClr val="accent1"/>
              </a:solidFill>
              <a:latin typeface="+mn-lt"/>
            </a:endParaRPr>
          </a:p>
        </p:txBody>
      </p:sp>
      <p:sp>
        <p:nvSpPr>
          <p:cNvPr id="14" name="Oval 13">
            <a:extLst>
              <a:ext uri="{FF2B5EF4-FFF2-40B4-BE49-F238E27FC236}">
                <a16:creationId xmlns:a16="http://schemas.microsoft.com/office/drawing/2014/main" id="{521B2628-6054-485B-9748-110549EE471F}"/>
              </a:ext>
            </a:extLst>
          </p:cNvPr>
          <p:cNvSpPr/>
          <p:nvPr/>
        </p:nvSpPr>
        <p:spPr>
          <a:xfrm>
            <a:off x="3337802" y="4096171"/>
            <a:ext cx="1308339" cy="1380225"/>
          </a:xfrm>
          <a:prstGeom prst="ellipse">
            <a:avLst/>
          </a:prstGeom>
          <a:blipFill>
            <a:blip r:embed="rId3"/>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4DACF97-745A-4388-B9D5-92BB319569B3}"/>
              </a:ext>
            </a:extLst>
          </p:cNvPr>
          <p:cNvSpPr/>
          <p:nvPr/>
        </p:nvSpPr>
        <p:spPr>
          <a:xfrm>
            <a:off x="1077756" y="1572440"/>
            <a:ext cx="1466490" cy="1466489"/>
          </a:xfrm>
          <a:prstGeom prst="ellipse">
            <a:avLst/>
          </a:prstGeom>
          <a:blipFill>
            <a:blip r:embed="rId4"/>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7E13F8-8F18-445B-9AC8-E7BF3C273004}"/>
              </a:ext>
            </a:extLst>
          </p:cNvPr>
          <p:cNvSpPr/>
          <p:nvPr/>
        </p:nvSpPr>
        <p:spPr>
          <a:xfrm>
            <a:off x="3178463" y="1592106"/>
            <a:ext cx="1423357" cy="1380225"/>
          </a:xfrm>
          <a:prstGeom prst="ellipse">
            <a:avLst/>
          </a:prstGeom>
          <a:blipFill>
            <a:blip r:embed="rId5"/>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C9F6D5F-12EB-4588-937F-809BB592BCE9}"/>
              </a:ext>
            </a:extLst>
          </p:cNvPr>
          <p:cNvSpPr/>
          <p:nvPr/>
        </p:nvSpPr>
        <p:spPr>
          <a:xfrm>
            <a:off x="5366626" y="4076125"/>
            <a:ext cx="1423357" cy="1380225"/>
          </a:xfrm>
          <a:prstGeom prst="ellipse">
            <a:avLst/>
          </a:prstGeom>
          <a:blipFill>
            <a:blip r:embed="rId6">
              <a:extLst>
                <a:ext uri="{BEBA8EAE-BF5A-486C-A8C5-ECC9F3942E4B}">
                  <a14:imgProps xmlns:a14="http://schemas.microsoft.com/office/drawing/2010/main">
                    <a14:imgLayer r:embed="rId7">
                      <a14:imgEffect>
                        <a14:brightnessContrast bright="-12000"/>
                      </a14:imgEffect>
                    </a14:imgLayer>
                  </a14:imgProps>
                </a:ext>
              </a:extLst>
            </a:blip>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E5E55E1-2842-4876-8F08-AB77F741106D}"/>
              </a:ext>
            </a:extLst>
          </p:cNvPr>
          <p:cNvSpPr/>
          <p:nvPr/>
        </p:nvSpPr>
        <p:spPr>
          <a:xfrm>
            <a:off x="1073657" y="4054150"/>
            <a:ext cx="1423357" cy="1380225"/>
          </a:xfrm>
          <a:prstGeom prst="ellipse">
            <a:avLst/>
          </a:prstGeom>
          <a:blipFill>
            <a:blip r:embed="rId8">
              <a:extLst>
                <a:ext uri="{BEBA8EAE-BF5A-486C-A8C5-ECC9F3942E4B}">
                  <a14:imgProps xmlns:a14="http://schemas.microsoft.com/office/drawing/2010/main">
                    <a14:imgLayer r:embed="rId9">
                      <a14:imgEffect>
                        <a14:sharpenSoften amount="15000"/>
                      </a14:imgEffect>
                      <a14:imgEffect>
                        <a14:colorTemperature colorTemp="7180"/>
                      </a14:imgEffect>
                      <a14:imgEffect>
                        <a14:saturation sat="130000"/>
                      </a14:imgEffect>
                      <a14:imgEffect>
                        <a14:brightnessContrast bright="3000" contrast="4000"/>
                      </a14:imgEffect>
                    </a14:imgLayer>
                  </a14:imgProps>
                </a:ext>
              </a:extLst>
            </a:blip>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BDFC0D3-32D7-4425-941F-4BBB439CAB7C}"/>
              </a:ext>
            </a:extLst>
          </p:cNvPr>
          <p:cNvSpPr/>
          <p:nvPr/>
        </p:nvSpPr>
        <p:spPr>
          <a:xfrm>
            <a:off x="5323493" y="1544850"/>
            <a:ext cx="1466490" cy="1466489"/>
          </a:xfrm>
          <a:prstGeom prst="ellipse">
            <a:avLst/>
          </a:prstGeom>
          <a:blipFill>
            <a:blip r:embed="rId10"/>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668C60-9A95-4265-8658-D3428F826B3A}"/>
              </a:ext>
            </a:extLst>
          </p:cNvPr>
          <p:cNvSpPr txBox="1"/>
          <p:nvPr/>
        </p:nvSpPr>
        <p:spPr>
          <a:xfrm>
            <a:off x="2620371" y="9244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rPr>
              <a:t>TEAM CARE</a:t>
            </a:r>
          </a:p>
        </p:txBody>
      </p:sp>
      <p:sp>
        <p:nvSpPr>
          <p:cNvPr id="19" name="Oval 18">
            <a:extLst>
              <a:ext uri="{FF2B5EF4-FFF2-40B4-BE49-F238E27FC236}">
                <a16:creationId xmlns:a16="http://schemas.microsoft.com/office/drawing/2014/main" id="{E05F70BF-3E31-4EF4-A67B-142D9504A354}"/>
              </a:ext>
            </a:extLst>
          </p:cNvPr>
          <p:cNvSpPr/>
          <p:nvPr/>
        </p:nvSpPr>
        <p:spPr>
          <a:xfrm>
            <a:off x="8675996" y="1510527"/>
            <a:ext cx="1466490" cy="1481848"/>
          </a:xfrm>
          <a:prstGeom prst="ellipse">
            <a:avLst/>
          </a:prstGeom>
          <a:blipFill>
            <a:blip r:embed="rId11"/>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81D855D-874F-4B77-88BF-7C697915257C}"/>
              </a:ext>
            </a:extLst>
          </p:cNvPr>
          <p:cNvSpPr txBox="1"/>
          <p:nvPr/>
        </p:nvSpPr>
        <p:spPr>
          <a:xfrm>
            <a:off x="7952258" y="897129"/>
            <a:ext cx="29139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rPr>
              <a:t>Project Supervisor</a:t>
            </a:r>
          </a:p>
        </p:txBody>
      </p:sp>
      <p:sp>
        <p:nvSpPr>
          <p:cNvPr id="6" name="TextBox 5">
            <a:extLst>
              <a:ext uri="{FF2B5EF4-FFF2-40B4-BE49-F238E27FC236}">
                <a16:creationId xmlns:a16="http://schemas.microsoft.com/office/drawing/2014/main" id="{763410B2-98C3-425E-B422-D97459B8E717}"/>
              </a:ext>
            </a:extLst>
          </p:cNvPr>
          <p:cNvSpPr txBox="1"/>
          <p:nvPr/>
        </p:nvSpPr>
        <p:spPr>
          <a:xfrm>
            <a:off x="480408" y="2997691"/>
            <a:ext cx="2657547" cy="646331"/>
          </a:xfrm>
          <a:prstGeom prst="rect">
            <a:avLst/>
          </a:prstGeom>
          <a:noFill/>
        </p:spPr>
        <p:txBody>
          <a:bodyPr wrap="square" rtlCol="0">
            <a:spAutoFit/>
          </a:bodyPr>
          <a:lstStyle/>
          <a:p>
            <a:pPr algn="ctr"/>
            <a:r>
              <a:rPr lang="en-SG" b="1" err="1"/>
              <a:t>Jesslyn</a:t>
            </a:r>
            <a:r>
              <a:rPr lang="en-SG" b="1"/>
              <a:t> Chang</a:t>
            </a:r>
          </a:p>
          <a:p>
            <a:pPr algn="ctr"/>
            <a:r>
              <a:rPr lang="en-SG"/>
              <a:t>(Frontend, Secretary)</a:t>
            </a:r>
          </a:p>
        </p:txBody>
      </p:sp>
      <p:sp>
        <p:nvSpPr>
          <p:cNvPr id="24" name="TextBox 23">
            <a:extLst>
              <a:ext uri="{FF2B5EF4-FFF2-40B4-BE49-F238E27FC236}">
                <a16:creationId xmlns:a16="http://schemas.microsoft.com/office/drawing/2014/main" id="{B61109CA-36DB-42F0-AFED-38F016FF353D}"/>
              </a:ext>
            </a:extLst>
          </p:cNvPr>
          <p:cNvSpPr txBox="1"/>
          <p:nvPr/>
        </p:nvSpPr>
        <p:spPr>
          <a:xfrm>
            <a:off x="2413670" y="2992375"/>
            <a:ext cx="3087763" cy="646331"/>
          </a:xfrm>
          <a:prstGeom prst="rect">
            <a:avLst/>
          </a:prstGeom>
          <a:noFill/>
        </p:spPr>
        <p:txBody>
          <a:bodyPr wrap="square" rtlCol="0">
            <a:spAutoFit/>
          </a:bodyPr>
          <a:lstStyle/>
          <a:p>
            <a:pPr algn="ctr"/>
            <a:r>
              <a:rPr lang="en-SG" b="1"/>
              <a:t>Tan Jia Yun</a:t>
            </a:r>
          </a:p>
          <a:p>
            <a:pPr algn="ctr"/>
            <a:r>
              <a:rPr lang="en-SG"/>
              <a:t>(Frontend, Secretary)</a:t>
            </a:r>
          </a:p>
        </p:txBody>
      </p:sp>
      <p:sp>
        <p:nvSpPr>
          <p:cNvPr id="7" name="Rectangle 6">
            <a:extLst>
              <a:ext uri="{FF2B5EF4-FFF2-40B4-BE49-F238E27FC236}">
                <a16:creationId xmlns:a16="http://schemas.microsoft.com/office/drawing/2014/main" id="{1FFF4A7E-5649-45AE-B399-E4CDA44463A5}"/>
              </a:ext>
            </a:extLst>
          </p:cNvPr>
          <p:cNvSpPr/>
          <p:nvPr/>
        </p:nvSpPr>
        <p:spPr>
          <a:xfrm>
            <a:off x="4841303" y="2976208"/>
            <a:ext cx="2500254" cy="923330"/>
          </a:xfrm>
          <a:prstGeom prst="rect">
            <a:avLst/>
          </a:prstGeom>
        </p:spPr>
        <p:txBody>
          <a:bodyPr wrap="square">
            <a:spAutoFit/>
          </a:bodyPr>
          <a:lstStyle/>
          <a:p>
            <a:pPr algn="ctr"/>
            <a:r>
              <a:rPr lang="en-SG" b="1" err="1"/>
              <a:t>Tanny</a:t>
            </a:r>
            <a:r>
              <a:rPr lang="en-SG" b="1"/>
              <a:t> Lai</a:t>
            </a:r>
          </a:p>
          <a:p>
            <a:pPr algn="ctr"/>
            <a:r>
              <a:rPr lang="en-SG"/>
              <a:t>(Frontend, </a:t>
            </a:r>
            <a:br>
              <a:rPr lang="en-SG"/>
            </a:br>
            <a:r>
              <a:rPr lang="en-SG"/>
              <a:t>Graphic Designer)</a:t>
            </a:r>
          </a:p>
        </p:txBody>
      </p:sp>
      <p:sp>
        <p:nvSpPr>
          <p:cNvPr id="25" name="TextBox 24">
            <a:extLst>
              <a:ext uri="{FF2B5EF4-FFF2-40B4-BE49-F238E27FC236}">
                <a16:creationId xmlns:a16="http://schemas.microsoft.com/office/drawing/2014/main" id="{438FC3FF-7402-4548-B14E-8D7175E73C79}"/>
              </a:ext>
            </a:extLst>
          </p:cNvPr>
          <p:cNvSpPr txBox="1"/>
          <p:nvPr/>
        </p:nvSpPr>
        <p:spPr>
          <a:xfrm>
            <a:off x="645861" y="5511611"/>
            <a:ext cx="2278948" cy="923330"/>
          </a:xfrm>
          <a:prstGeom prst="rect">
            <a:avLst/>
          </a:prstGeom>
          <a:noFill/>
        </p:spPr>
        <p:txBody>
          <a:bodyPr wrap="square" rtlCol="0">
            <a:spAutoFit/>
          </a:bodyPr>
          <a:lstStyle/>
          <a:p>
            <a:pPr algn="ctr"/>
            <a:r>
              <a:rPr lang="en-SG" b="1"/>
              <a:t>Justin Choy</a:t>
            </a:r>
          </a:p>
          <a:p>
            <a:pPr algn="ctr"/>
            <a:r>
              <a:rPr lang="en-SG"/>
              <a:t>(Backend, </a:t>
            </a:r>
            <a:br>
              <a:rPr lang="en-SG"/>
            </a:br>
            <a:r>
              <a:rPr lang="en-SG"/>
              <a:t>Project Manager)</a:t>
            </a:r>
          </a:p>
        </p:txBody>
      </p:sp>
      <p:sp>
        <p:nvSpPr>
          <p:cNvPr id="26" name="TextBox 25">
            <a:extLst>
              <a:ext uri="{FF2B5EF4-FFF2-40B4-BE49-F238E27FC236}">
                <a16:creationId xmlns:a16="http://schemas.microsoft.com/office/drawing/2014/main" id="{D236DDFA-945B-419D-85A6-30E714A67B33}"/>
              </a:ext>
            </a:extLst>
          </p:cNvPr>
          <p:cNvSpPr txBox="1"/>
          <p:nvPr/>
        </p:nvSpPr>
        <p:spPr>
          <a:xfrm>
            <a:off x="2597076" y="5528557"/>
            <a:ext cx="2789790" cy="923330"/>
          </a:xfrm>
          <a:prstGeom prst="rect">
            <a:avLst/>
          </a:prstGeom>
          <a:noFill/>
        </p:spPr>
        <p:txBody>
          <a:bodyPr wrap="square" rtlCol="0">
            <a:spAutoFit/>
          </a:bodyPr>
          <a:lstStyle/>
          <a:p>
            <a:pPr algn="ctr"/>
            <a:r>
              <a:rPr lang="en-SG" b="1"/>
              <a:t>Chua Ming Yu</a:t>
            </a:r>
          </a:p>
          <a:p>
            <a:pPr algn="ctr"/>
            <a:r>
              <a:rPr lang="en-SG"/>
              <a:t>(Backend, </a:t>
            </a:r>
            <a:br>
              <a:rPr lang="en-SG"/>
            </a:br>
            <a:r>
              <a:rPr lang="en-SG"/>
              <a:t>Solution Designer)</a:t>
            </a:r>
          </a:p>
        </p:txBody>
      </p:sp>
      <p:sp>
        <p:nvSpPr>
          <p:cNvPr id="8" name="Rectangle 7">
            <a:extLst>
              <a:ext uri="{FF2B5EF4-FFF2-40B4-BE49-F238E27FC236}">
                <a16:creationId xmlns:a16="http://schemas.microsoft.com/office/drawing/2014/main" id="{C3802B4D-4AC2-4014-80D7-98AC3A9C7AD8}"/>
              </a:ext>
            </a:extLst>
          </p:cNvPr>
          <p:cNvSpPr/>
          <p:nvPr/>
        </p:nvSpPr>
        <p:spPr>
          <a:xfrm>
            <a:off x="4933037" y="5526355"/>
            <a:ext cx="2405044" cy="923330"/>
          </a:xfrm>
          <a:prstGeom prst="rect">
            <a:avLst/>
          </a:prstGeom>
        </p:spPr>
        <p:txBody>
          <a:bodyPr wrap="square">
            <a:spAutoFit/>
          </a:bodyPr>
          <a:lstStyle/>
          <a:p>
            <a:pPr algn="ctr"/>
            <a:r>
              <a:rPr lang="en-SG" b="1"/>
              <a:t>Guo Ling Xing</a:t>
            </a:r>
          </a:p>
          <a:p>
            <a:pPr algn="ctr"/>
            <a:r>
              <a:rPr lang="en-SG"/>
              <a:t>(Backend, </a:t>
            </a:r>
            <a:br>
              <a:rPr lang="en-SG"/>
            </a:br>
            <a:r>
              <a:rPr lang="en-SG"/>
              <a:t>Solution Designer)</a:t>
            </a:r>
          </a:p>
        </p:txBody>
      </p:sp>
      <p:sp>
        <p:nvSpPr>
          <p:cNvPr id="10" name="Rectangle 9">
            <a:extLst>
              <a:ext uri="{FF2B5EF4-FFF2-40B4-BE49-F238E27FC236}">
                <a16:creationId xmlns:a16="http://schemas.microsoft.com/office/drawing/2014/main" id="{04C806F1-0B08-4719-870A-372D939060B2}"/>
              </a:ext>
            </a:extLst>
          </p:cNvPr>
          <p:cNvSpPr/>
          <p:nvPr/>
        </p:nvSpPr>
        <p:spPr>
          <a:xfrm>
            <a:off x="8063309" y="3081064"/>
            <a:ext cx="2691863" cy="646331"/>
          </a:xfrm>
          <a:prstGeom prst="rect">
            <a:avLst/>
          </a:prstGeom>
        </p:spPr>
        <p:txBody>
          <a:bodyPr wrap="square">
            <a:spAutoFit/>
          </a:bodyPr>
          <a:lstStyle/>
          <a:p>
            <a:pPr algn="ctr"/>
            <a:r>
              <a:rPr lang="en-SG" b="1" dirty="0"/>
              <a:t>Prof. Akshat Kumar</a:t>
            </a:r>
          </a:p>
          <a:p>
            <a:pPr algn="ctr"/>
            <a:r>
              <a:rPr lang="en-SG" dirty="0"/>
              <a:t>(Project Supervisor)</a:t>
            </a:r>
          </a:p>
        </p:txBody>
      </p:sp>
      <p:pic>
        <p:nvPicPr>
          <p:cNvPr id="29" name="Picture 2" descr="Image result for national cancer centre singapore logo">
            <a:extLst>
              <a:ext uri="{FF2B5EF4-FFF2-40B4-BE49-F238E27FC236}">
                <a16:creationId xmlns:a16="http://schemas.microsoft.com/office/drawing/2014/main" id="{8C437965-AE45-4012-9CC6-04048A22FC4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3864" b="24911"/>
          <a:stretch/>
        </p:blipFill>
        <p:spPr bwMode="auto">
          <a:xfrm>
            <a:off x="7811334" y="4378517"/>
            <a:ext cx="2629219" cy="96202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226520C-BAF7-49D9-AFA5-6D7E99640DEC}"/>
              </a:ext>
            </a:extLst>
          </p:cNvPr>
          <p:cNvSpPr txBox="1"/>
          <p:nvPr/>
        </p:nvSpPr>
        <p:spPr>
          <a:xfrm>
            <a:off x="8063309" y="4094084"/>
            <a:ext cx="29139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070C0"/>
                </a:solidFill>
              </a:rPr>
              <a:t>Stakeholders</a:t>
            </a:r>
          </a:p>
        </p:txBody>
      </p:sp>
      <p:sp>
        <p:nvSpPr>
          <p:cNvPr id="4" name="TextBox 3">
            <a:extLst>
              <a:ext uri="{FF2B5EF4-FFF2-40B4-BE49-F238E27FC236}">
                <a16:creationId xmlns:a16="http://schemas.microsoft.com/office/drawing/2014/main" id="{A4906F07-E4F5-4E46-9F39-895830B74CF3}"/>
              </a:ext>
            </a:extLst>
          </p:cNvPr>
          <p:cNvSpPr txBox="1"/>
          <p:nvPr/>
        </p:nvSpPr>
        <p:spPr>
          <a:xfrm>
            <a:off x="7722827" y="5188445"/>
            <a:ext cx="4306824" cy="1477328"/>
          </a:xfrm>
          <a:prstGeom prst="rect">
            <a:avLst/>
          </a:prstGeom>
          <a:noFill/>
        </p:spPr>
        <p:txBody>
          <a:bodyPr wrap="square" rtlCol="0">
            <a:spAutoFit/>
          </a:bodyPr>
          <a:lstStyle/>
          <a:p>
            <a:pPr marL="342900" indent="-342900">
              <a:buAutoNum type="arabicPeriod"/>
            </a:pPr>
            <a:r>
              <a:rPr lang="en-US" b="1" dirty="0"/>
              <a:t>Dr. Wong Fuh Yong </a:t>
            </a:r>
            <a:r>
              <a:rPr lang="en-US" dirty="0"/>
              <a:t>(Senior Consultant)</a:t>
            </a:r>
          </a:p>
          <a:p>
            <a:pPr marL="342900" indent="-342900">
              <a:buAutoNum type="arabicPeriod"/>
            </a:pPr>
            <a:r>
              <a:rPr lang="en-US" b="1" dirty="0"/>
              <a:t>Fong Mun Yee </a:t>
            </a:r>
            <a:r>
              <a:rPr lang="en-US" dirty="0"/>
              <a:t>(NCCS Lead Coordinator)</a:t>
            </a:r>
          </a:p>
          <a:p>
            <a:pPr marL="342900" indent="-342900">
              <a:buAutoNum type="arabicPeriod"/>
            </a:pPr>
            <a:r>
              <a:rPr lang="en-US" b="1" dirty="0"/>
              <a:t>Gan Soon Ann</a:t>
            </a:r>
          </a:p>
          <a:p>
            <a:pPr marL="342900" indent="-342900">
              <a:buAutoNum type="arabicPeriod"/>
            </a:pPr>
            <a:r>
              <a:rPr lang="en-US" b="1" dirty="0"/>
              <a:t>Phyu </a:t>
            </a:r>
            <a:r>
              <a:rPr lang="en-US" b="1" dirty="0" err="1"/>
              <a:t>Nitar</a:t>
            </a:r>
            <a:endParaRPr lang="en-US" b="1" dirty="0"/>
          </a:p>
          <a:p>
            <a:pPr marL="342900" indent="-342900">
              <a:buAutoNum type="arabicPeriod"/>
            </a:pPr>
            <a:endParaRPr lang="en-US" dirty="0"/>
          </a:p>
        </p:txBody>
      </p:sp>
    </p:spTree>
    <p:extLst>
      <p:ext uri="{BB962C8B-B14F-4D97-AF65-F5344CB8AC3E}">
        <p14:creationId xmlns:p14="http://schemas.microsoft.com/office/powerpoint/2010/main" val="3576822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1E94-B565-4069-AB45-91DFF0BF6279}"/>
              </a:ext>
            </a:extLst>
          </p:cNvPr>
          <p:cNvSpPr>
            <a:spLocks noGrp="1"/>
          </p:cNvSpPr>
          <p:nvPr>
            <p:ph type="title"/>
          </p:nvPr>
        </p:nvSpPr>
        <p:spPr>
          <a:xfrm>
            <a:off x="604756" y="285158"/>
            <a:ext cx="11353800" cy="1325563"/>
          </a:xfrm>
        </p:spPr>
        <p:txBody>
          <a:bodyPr/>
          <a:lstStyle/>
          <a:p>
            <a:r>
              <a:rPr lang="en-SG" b="1">
                <a:solidFill>
                  <a:schemeClr val="accent1"/>
                </a:solidFill>
                <a:latin typeface="+mn-lt"/>
              </a:rPr>
              <a:t>Survival Overview – </a:t>
            </a:r>
            <a:r>
              <a:rPr lang="en-SG">
                <a:solidFill>
                  <a:schemeClr val="accent1"/>
                </a:solidFill>
                <a:latin typeface="+mn-lt"/>
              </a:rPr>
              <a:t>Model &amp; Patient Population </a:t>
            </a:r>
          </a:p>
        </p:txBody>
      </p:sp>
      <p:graphicFrame>
        <p:nvGraphicFramePr>
          <p:cNvPr id="4" name="Table 4">
            <a:extLst>
              <a:ext uri="{FF2B5EF4-FFF2-40B4-BE49-F238E27FC236}">
                <a16:creationId xmlns:a16="http://schemas.microsoft.com/office/drawing/2014/main" id="{25AA3F7E-7C09-4F35-8E00-9BC4901189E1}"/>
              </a:ext>
            </a:extLst>
          </p:cNvPr>
          <p:cNvGraphicFramePr>
            <a:graphicFrameLocks noGrp="1"/>
          </p:cNvGraphicFramePr>
          <p:nvPr>
            <p:ph idx="1"/>
            <p:extLst>
              <p:ext uri="{D42A27DB-BD31-4B8C-83A1-F6EECF244321}">
                <p14:modId xmlns:p14="http://schemas.microsoft.com/office/powerpoint/2010/main" val="2760064911"/>
              </p:ext>
            </p:extLst>
          </p:nvPr>
        </p:nvGraphicFramePr>
        <p:xfrm>
          <a:off x="838199" y="1951306"/>
          <a:ext cx="4823588" cy="3708400"/>
        </p:xfrm>
        <a:graphic>
          <a:graphicData uri="http://schemas.openxmlformats.org/drawingml/2006/table">
            <a:tbl>
              <a:tblPr firstRow="1" bandRow="1">
                <a:tableStyleId>{5C22544A-7EE6-4342-B048-85BDC9FD1C3A}</a:tableStyleId>
              </a:tblPr>
              <a:tblGrid>
                <a:gridCol w="1476693">
                  <a:extLst>
                    <a:ext uri="{9D8B030D-6E8A-4147-A177-3AD203B41FA5}">
                      <a16:colId xmlns:a16="http://schemas.microsoft.com/office/drawing/2014/main" val="3396847828"/>
                    </a:ext>
                  </a:extLst>
                </a:gridCol>
                <a:gridCol w="1877251">
                  <a:extLst>
                    <a:ext uri="{9D8B030D-6E8A-4147-A177-3AD203B41FA5}">
                      <a16:colId xmlns:a16="http://schemas.microsoft.com/office/drawing/2014/main" val="1295626886"/>
                    </a:ext>
                  </a:extLst>
                </a:gridCol>
                <a:gridCol w="1469644">
                  <a:extLst>
                    <a:ext uri="{9D8B030D-6E8A-4147-A177-3AD203B41FA5}">
                      <a16:colId xmlns:a16="http://schemas.microsoft.com/office/drawing/2014/main" val="3212497043"/>
                    </a:ext>
                  </a:extLst>
                </a:gridCol>
              </a:tblGrid>
              <a:tr h="370840">
                <a:tc>
                  <a:txBody>
                    <a:bodyPr/>
                    <a:lstStyle/>
                    <a:p>
                      <a:r>
                        <a:rPr lang="en-SG"/>
                        <a:t>Years of Data</a:t>
                      </a:r>
                    </a:p>
                  </a:txBody>
                  <a:tcPr/>
                </a:tc>
                <a:tc>
                  <a:txBody>
                    <a:bodyPr/>
                    <a:lstStyle/>
                    <a:p>
                      <a:r>
                        <a:rPr lang="en-SG"/>
                        <a:t>Survival Category</a:t>
                      </a:r>
                    </a:p>
                  </a:txBody>
                  <a:tcPr/>
                </a:tc>
                <a:tc>
                  <a:txBody>
                    <a:bodyPr/>
                    <a:lstStyle/>
                    <a:p>
                      <a:r>
                        <a:rPr lang="en-SG"/>
                        <a:t># of Patients </a:t>
                      </a:r>
                    </a:p>
                  </a:txBody>
                  <a:tcPr/>
                </a:tc>
                <a:extLst>
                  <a:ext uri="{0D108BD9-81ED-4DB2-BD59-A6C34878D82A}">
                    <a16:rowId xmlns:a16="http://schemas.microsoft.com/office/drawing/2014/main" val="1188197029"/>
                  </a:ext>
                </a:extLst>
              </a:tr>
              <a:tr h="370840">
                <a:tc rowSpan="3">
                  <a:txBody>
                    <a:bodyPr/>
                    <a:lstStyle/>
                    <a:p>
                      <a:pPr algn="ctr"/>
                      <a:r>
                        <a:rPr lang="en-SG"/>
                        <a:t>1</a:t>
                      </a:r>
                    </a:p>
                  </a:txBody>
                  <a:tcPr anchor="ctr"/>
                </a:tc>
                <a:tc>
                  <a:txBody>
                    <a:bodyPr/>
                    <a:lstStyle/>
                    <a:p>
                      <a:r>
                        <a:rPr lang="en-SG"/>
                        <a:t>DFS</a:t>
                      </a:r>
                    </a:p>
                  </a:txBody>
                  <a:tcPr/>
                </a:tc>
                <a:tc>
                  <a:txBody>
                    <a:bodyPr/>
                    <a:lstStyle/>
                    <a:p>
                      <a:pPr algn="r"/>
                      <a:r>
                        <a:rPr lang="en-SG"/>
                        <a:t>14,946</a:t>
                      </a:r>
                    </a:p>
                  </a:txBody>
                  <a:tcPr/>
                </a:tc>
                <a:extLst>
                  <a:ext uri="{0D108BD9-81ED-4DB2-BD59-A6C34878D82A}">
                    <a16:rowId xmlns:a16="http://schemas.microsoft.com/office/drawing/2014/main" val="736877603"/>
                  </a:ext>
                </a:extLst>
              </a:tr>
              <a:tr h="370840">
                <a:tc vMerge="1">
                  <a:txBody>
                    <a:bodyPr/>
                    <a:lstStyle/>
                    <a:p>
                      <a:endParaRPr lang="en-SG"/>
                    </a:p>
                  </a:txBody>
                  <a:tcPr/>
                </a:tc>
                <a:tc>
                  <a:txBody>
                    <a:bodyPr/>
                    <a:lstStyle/>
                    <a:p>
                      <a:r>
                        <a:rPr lang="en-SG"/>
                        <a:t>CSS</a:t>
                      </a:r>
                    </a:p>
                  </a:txBody>
                  <a:tcPr/>
                </a:tc>
                <a:tc>
                  <a:txBody>
                    <a:bodyPr/>
                    <a:lstStyle/>
                    <a:p>
                      <a:pPr algn="r"/>
                      <a:r>
                        <a:rPr lang="en-SG"/>
                        <a:t>15,118</a:t>
                      </a:r>
                    </a:p>
                  </a:txBody>
                  <a:tcPr/>
                </a:tc>
                <a:extLst>
                  <a:ext uri="{0D108BD9-81ED-4DB2-BD59-A6C34878D82A}">
                    <a16:rowId xmlns:a16="http://schemas.microsoft.com/office/drawing/2014/main" val="4218604243"/>
                  </a:ext>
                </a:extLst>
              </a:tr>
              <a:tr h="370840">
                <a:tc vMerge="1">
                  <a:txBody>
                    <a:bodyPr/>
                    <a:lstStyle/>
                    <a:p>
                      <a:endParaRPr lang="en-SG"/>
                    </a:p>
                  </a:txBody>
                  <a:tcPr/>
                </a:tc>
                <a:tc>
                  <a:txBody>
                    <a:bodyPr/>
                    <a:lstStyle/>
                    <a:p>
                      <a:r>
                        <a:rPr lang="en-SG"/>
                        <a:t>OS</a:t>
                      </a:r>
                    </a:p>
                  </a:txBody>
                  <a:tcPr/>
                </a:tc>
                <a:tc>
                  <a:txBody>
                    <a:bodyPr/>
                    <a:lstStyle/>
                    <a:p>
                      <a:pPr algn="r"/>
                      <a:r>
                        <a:rPr lang="en-SG"/>
                        <a:t>15,118</a:t>
                      </a:r>
                    </a:p>
                  </a:txBody>
                  <a:tcPr/>
                </a:tc>
                <a:extLst>
                  <a:ext uri="{0D108BD9-81ED-4DB2-BD59-A6C34878D82A}">
                    <a16:rowId xmlns:a16="http://schemas.microsoft.com/office/drawing/2014/main" val="25289644"/>
                  </a:ext>
                </a:extLst>
              </a:tr>
              <a:tr h="370840">
                <a:tc rowSpan="3">
                  <a:txBody>
                    <a:bodyPr/>
                    <a:lstStyle/>
                    <a:p>
                      <a:pPr algn="ctr"/>
                      <a:r>
                        <a:rPr lang="en-SG"/>
                        <a:t>5</a:t>
                      </a:r>
                    </a:p>
                  </a:txBody>
                  <a:tcPr anchor="ctr"/>
                </a:tc>
                <a:tc>
                  <a:txBody>
                    <a:bodyPr/>
                    <a:lstStyle/>
                    <a:p>
                      <a:r>
                        <a:rPr lang="en-SG"/>
                        <a:t>DFS</a:t>
                      </a:r>
                    </a:p>
                  </a:txBody>
                  <a:tcPr/>
                </a:tc>
                <a:tc>
                  <a:txBody>
                    <a:bodyPr/>
                    <a:lstStyle/>
                    <a:p>
                      <a:pPr algn="r"/>
                      <a:r>
                        <a:rPr lang="en-SG"/>
                        <a:t>2,816</a:t>
                      </a:r>
                    </a:p>
                  </a:txBody>
                  <a:tcPr/>
                </a:tc>
                <a:extLst>
                  <a:ext uri="{0D108BD9-81ED-4DB2-BD59-A6C34878D82A}">
                    <a16:rowId xmlns:a16="http://schemas.microsoft.com/office/drawing/2014/main" val="2618164529"/>
                  </a:ext>
                </a:extLst>
              </a:tr>
              <a:tr h="370840">
                <a:tc vMerge="1">
                  <a:txBody>
                    <a:bodyPr/>
                    <a:lstStyle/>
                    <a:p>
                      <a:endParaRPr lang="en-SG"/>
                    </a:p>
                  </a:txBody>
                  <a:tcPr/>
                </a:tc>
                <a:tc>
                  <a:txBody>
                    <a:bodyPr/>
                    <a:lstStyle/>
                    <a:p>
                      <a:r>
                        <a:rPr lang="en-SG"/>
                        <a:t>CSS</a:t>
                      </a:r>
                    </a:p>
                  </a:txBody>
                  <a:tcPr/>
                </a:tc>
                <a:tc>
                  <a:txBody>
                    <a:bodyPr/>
                    <a:lstStyle/>
                    <a:p>
                      <a:pPr algn="r"/>
                      <a:r>
                        <a:rPr lang="en-SG"/>
                        <a:t>2,867</a:t>
                      </a:r>
                    </a:p>
                  </a:txBody>
                  <a:tcPr/>
                </a:tc>
                <a:extLst>
                  <a:ext uri="{0D108BD9-81ED-4DB2-BD59-A6C34878D82A}">
                    <a16:rowId xmlns:a16="http://schemas.microsoft.com/office/drawing/2014/main" val="270641616"/>
                  </a:ext>
                </a:extLst>
              </a:tr>
              <a:tr h="370840">
                <a:tc vMerge="1">
                  <a:txBody>
                    <a:bodyPr/>
                    <a:lstStyle/>
                    <a:p>
                      <a:endParaRPr lang="en-SG"/>
                    </a:p>
                  </a:txBody>
                  <a:tcPr/>
                </a:tc>
                <a:tc>
                  <a:txBody>
                    <a:bodyPr/>
                    <a:lstStyle/>
                    <a:p>
                      <a:r>
                        <a:rPr lang="en-SG"/>
                        <a:t>OS</a:t>
                      </a:r>
                    </a:p>
                  </a:txBody>
                  <a:tcPr/>
                </a:tc>
                <a:tc>
                  <a:txBody>
                    <a:bodyPr/>
                    <a:lstStyle/>
                    <a:p>
                      <a:pPr algn="r"/>
                      <a:r>
                        <a:rPr lang="en-SG"/>
                        <a:t>2,867</a:t>
                      </a:r>
                    </a:p>
                  </a:txBody>
                  <a:tcPr/>
                </a:tc>
                <a:extLst>
                  <a:ext uri="{0D108BD9-81ED-4DB2-BD59-A6C34878D82A}">
                    <a16:rowId xmlns:a16="http://schemas.microsoft.com/office/drawing/2014/main" val="2399138326"/>
                  </a:ext>
                </a:extLst>
              </a:tr>
              <a:tr h="370840">
                <a:tc rowSpan="3">
                  <a:txBody>
                    <a:bodyPr/>
                    <a:lstStyle/>
                    <a:p>
                      <a:pPr algn="ctr"/>
                      <a:r>
                        <a:rPr lang="en-SG"/>
                        <a:t>10</a:t>
                      </a:r>
                    </a:p>
                  </a:txBody>
                  <a:tcPr anchor="ctr"/>
                </a:tc>
                <a:tc>
                  <a:txBody>
                    <a:bodyPr/>
                    <a:lstStyle/>
                    <a:p>
                      <a:r>
                        <a:rPr lang="en-SG"/>
                        <a:t>DFS</a:t>
                      </a:r>
                    </a:p>
                  </a:txBody>
                  <a:tcPr/>
                </a:tc>
                <a:tc>
                  <a:txBody>
                    <a:bodyPr/>
                    <a:lstStyle/>
                    <a:p>
                      <a:pPr algn="r"/>
                      <a:r>
                        <a:rPr lang="en-SG"/>
                        <a:t>2,785</a:t>
                      </a:r>
                    </a:p>
                  </a:txBody>
                  <a:tcPr/>
                </a:tc>
                <a:extLst>
                  <a:ext uri="{0D108BD9-81ED-4DB2-BD59-A6C34878D82A}">
                    <a16:rowId xmlns:a16="http://schemas.microsoft.com/office/drawing/2014/main" val="68197860"/>
                  </a:ext>
                </a:extLst>
              </a:tr>
              <a:tr h="370840">
                <a:tc vMerge="1">
                  <a:txBody>
                    <a:bodyPr/>
                    <a:lstStyle/>
                    <a:p>
                      <a:endParaRPr lang="en-SG"/>
                    </a:p>
                  </a:txBody>
                  <a:tcPr/>
                </a:tc>
                <a:tc>
                  <a:txBody>
                    <a:bodyPr/>
                    <a:lstStyle/>
                    <a:p>
                      <a:r>
                        <a:rPr lang="en-SG"/>
                        <a:t>CSS</a:t>
                      </a:r>
                    </a:p>
                  </a:txBody>
                  <a:tcPr/>
                </a:tc>
                <a:tc>
                  <a:txBody>
                    <a:bodyPr/>
                    <a:lstStyle/>
                    <a:p>
                      <a:pPr algn="r"/>
                      <a:r>
                        <a:rPr lang="en-SG"/>
                        <a:t>2,785</a:t>
                      </a:r>
                    </a:p>
                  </a:txBody>
                  <a:tcPr/>
                </a:tc>
                <a:extLst>
                  <a:ext uri="{0D108BD9-81ED-4DB2-BD59-A6C34878D82A}">
                    <a16:rowId xmlns:a16="http://schemas.microsoft.com/office/drawing/2014/main" val="531065792"/>
                  </a:ext>
                </a:extLst>
              </a:tr>
              <a:tr h="370840">
                <a:tc vMerge="1">
                  <a:txBody>
                    <a:bodyPr/>
                    <a:lstStyle/>
                    <a:p>
                      <a:endParaRPr lang="en-SG"/>
                    </a:p>
                  </a:txBody>
                  <a:tcPr/>
                </a:tc>
                <a:tc>
                  <a:txBody>
                    <a:bodyPr/>
                    <a:lstStyle/>
                    <a:p>
                      <a:r>
                        <a:rPr lang="en-SG"/>
                        <a:t>OS</a:t>
                      </a:r>
                    </a:p>
                  </a:txBody>
                  <a:tcPr/>
                </a:tc>
                <a:tc>
                  <a:txBody>
                    <a:bodyPr/>
                    <a:lstStyle/>
                    <a:p>
                      <a:pPr algn="r"/>
                      <a:r>
                        <a:rPr lang="en-SG"/>
                        <a:t>2,785</a:t>
                      </a:r>
                    </a:p>
                  </a:txBody>
                  <a:tcPr/>
                </a:tc>
                <a:extLst>
                  <a:ext uri="{0D108BD9-81ED-4DB2-BD59-A6C34878D82A}">
                    <a16:rowId xmlns:a16="http://schemas.microsoft.com/office/drawing/2014/main" val="1334766373"/>
                  </a:ext>
                </a:extLst>
              </a:tr>
            </a:tbl>
          </a:graphicData>
        </a:graphic>
      </p:graphicFrame>
      <p:sp>
        <p:nvSpPr>
          <p:cNvPr id="6" name="Rectangle 5">
            <a:extLst>
              <a:ext uri="{FF2B5EF4-FFF2-40B4-BE49-F238E27FC236}">
                <a16:creationId xmlns:a16="http://schemas.microsoft.com/office/drawing/2014/main" id="{F2196C3E-CC85-41C7-93D8-E180C8719E32}"/>
              </a:ext>
            </a:extLst>
          </p:cNvPr>
          <p:cNvSpPr/>
          <p:nvPr/>
        </p:nvSpPr>
        <p:spPr>
          <a:xfrm>
            <a:off x="6281656" y="1690688"/>
            <a:ext cx="5620534" cy="9182001"/>
          </a:xfrm>
          <a:prstGeom prst="rect">
            <a:avLst/>
          </a:prstGeom>
        </p:spPr>
        <p:txBody>
          <a:bodyPr wrap="square">
            <a:spAutoFit/>
          </a:bodyPr>
          <a:lstStyle/>
          <a:p>
            <a:pPr>
              <a:lnSpc>
                <a:spcPct val="150000"/>
              </a:lnSpc>
            </a:pPr>
            <a:r>
              <a:rPr lang="en-SG" b="1">
                <a:solidFill>
                  <a:srgbClr val="0070C0"/>
                </a:solidFill>
                <a:latin typeface="Arial" panose="020B0604020202020204" pitchFamily="34" charset="0"/>
              </a:rPr>
              <a:t>1. </a:t>
            </a:r>
            <a:r>
              <a:rPr lang="en-SG" b="1" u="sng">
                <a:solidFill>
                  <a:srgbClr val="0070C0"/>
                </a:solidFill>
                <a:latin typeface="Arial" panose="020B0604020202020204" pitchFamily="34" charset="0"/>
              </a:rPr>
              <a:t>Cox (Proportional Hazards) Regression</a:t>
            </a:r>
          </a:p>
          <a:p>
            <a:pPr marL="800100" lvl="1" indent="-342900">
              <a:lnSpc>
                <a:spcPct val="150000"/>
              </a:lnSpc>
              <a:buFont typeface="Arial" panose="020B0604020202020204" pitchFamily="34" charset="0"/>
              <a:buChar char="•"/>
            </a:pPr>
            <a:r>
              <a:rPr lang="en-SG">
                <a:solidFill>
                  <a:srgbClr val="000000"/>
                </a:solidFill>
                <a:latin typeface="Arial" panose="020B0604020202020204" pitchFamily="34" charset="0"/>
              </a:rPr>
              <a:t>Assume predictor variables (x features) upon survival are constant over time, degree dispensed consistently and have significant outcome </a:t>
            </a:r>
          </a:p>
          <a:p>
            <a:pPr>
              <a:lnSpc>
                <a:spcPct val="150000"/>
              </a:lnSpc>
            </a:pPr>
            <a:endParaRPr lang="en-SG" b="1">
              <a:solidFill>
                <a:srgbClr val="000000"/>
              </a:solidFill>
              <a:latin typeface="Arial" panose="020B0604020202020204" pitchFamily="34" charset="0"/>
            </a:endParaRPr>
          </a:p>
          <a:p>
            <a:pPr>
              <a:lnSpc>
                <a:spcPct val="150000"/>
              </a:lnSpc>
            </a:pPr>
            <a:r>
              <a:rPr lang="en-SG" b="1">
                <a:solidFill>
                  <a:srgbClr val="0070C0"/>
                </a:solidFill>
                <a:latin typeface="Arial" panose="020B0604020202020204" pitchFamily="34" charset="0"/>
              </a:rPr>
              <a:t>2. </a:t>
            </a:r>
            <a:r>
              <a:rPr lang="en-SG" b="1" u="sng" err="1">
                <a:solidFill>
                  <a:srgbClr val="0070C0"/>
                </a:solidFill>
                <a:latin typeface="Arial" panose="020B0604020202020204" pitchFamily="34" charset="0"/>
              </a:rPr>
              <a:t>Sklearn</a:t>
            </a:r>
            <a:r>
              <a:rPr lang="en-SG" b="1" u="sng">
                <a:solidFill>
                  <a:srgbClr val="0070C0"/>
                </a:solidFill>
                <a:latin typeface="Arial" panose="020B0604020202020204" pitchFamily="34" charset="0"/>
              </a:rPr>
              <a:t> </a:t>
            </a:r>
            <a:r>
              <a:rPr lang="en-SG" b="1" u="sng" err="1">
                <a:solidFill>
                  <a:srgbClr val="0070C0"/>
                </a:solidFill>
                <a:latin typeface="Arial" panose="020B0604020202020204" pitchFamily="34" charset="0"/>
              </a:rPr>
              <a:t>RandomSurvivalForest</a:t>
            </a:r>
            <a:r>
              <a:rPr lang="en-SG" b="1" u="sng">
                <a:solidFill>
                  <a:srgbClr val="0070C0"/>
                </a:solidFill>
                <a:latin typeface="Arial" panose="020B0604020202020204" pitchFamily="34" charset="0"/>
              </a:rPr>
              <a:t> (RSF)</a:t>
            </a:r>
          </a:p>
          <a:p>
            <a:pPr marL="742950" lvl="1" indent="-285750">
              <a:lnSpc>
                <a:spcPct val="150000"/>
              </a:lnSpc>
              <a:buFont typeface="Arial" panose="020B0604020202020204" pitchFamily="34" charset="0"/>
              <a:buChar char="•"/>
            </a:pPr>
            <a:r>
              <a:rPr lang="en-SG">
                <a:solidFill>
                  <a:srgbClr val="000000"/>
                </a:solidFill>
                <a:latin typeface="Arial" panose="020B0604020202020204" pitchFamily="34" charset="0"/>
              </a:rPr>
              <a:t>Each trees are de-correlated</a:t>
            </a:r>
          </a:p>
          <a:p>
            <a:pPr marL="1200150" lvl="2" indent="-285750">
              <a:lnSpc>
                <a:spcPct val="150000"/>
              </a:lnSpc>
              <a:buFont typeface="Arial" panose="020B0604020202020204" pitchFamily="34" charset="0"/>
              <a:buChar char="•"/>
            </a:pPr>
            <a:r>
              <a:rPr lang="en-SG">
                <a:solidFill>
                  <a:srgbClr val="000000"/>
                </a:solidFill>
                <a:latin typeface="Arial" panose="020B0604020202020204" pitchFamily="34" charset="0"/>
              </a:rPr>
              <a:t>Built on different bootstrap sample</a:t>
            </a:r>
          </a:p>
          <a:p>
            <a:pPr marL="742950" lvl="1" indent="-285750">
              <a:lnSpc>
                <a:spcPct val="150000"/>
              </a:lnSpc>
              <a:buFont typeface="Arial" panose="020B0604020202020204" pitchFamily="34" charset="0"/>
              <a:buChar char="•"/>
            </a:pPr>
            <a:r>
              <a:rPr lang="en-SG">
                <a:solidFill>
                  <a:srgbClr val="000000"/>
                </a:solidFill>
                <a:latin typeface="Arial" panose="020B0604020202020204" pitchFamily="34" charset="0"/>
              </a:rPr>
              <a:t>Predictions are formed by aggregating predictions of individual trees in the ensemble</a:t>
            </a:r>
          </a:p>
          <a:p>
            <a:pPr marL="285750" indent="-285750">
              <a:lnSpc>
                <a:spcPct val="150000"/>
              </a:lnSpc>
              <a:buFont typeface="Arial" panose="020B0604020202020204" pitchFamily="34" charset="0"/>
              <a:buChar char="•"/>
            </a:pPr>
            <a:endParaRPr lang="en-SG" b="1" u="sng">
              <a:solidFill>
                <a:srgbClr val="0070C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p:txBody>
      </p:sp>
      <p:sp>
        <p:nvSpPr>
          <p:cNvPr id="7" name="TextBox 6">
            <a:extLst>
              <a:ext uri="{FF2B5EF4-FFF2-40B4-BE49-F238E27FC236}">
                <a16:creationId xmlns:a16="http://schemas.microsoft.com/office/drawing/2014/main" id="{1F1C382F-45E1-48C2-AB91-F15494974B61}"/>
              </a:ext>
            </a:extLst>
          </p:cNvPr>
          <p:cNvSpPr txBox="1"/>
          <p:nvPr/>
        </p:nvSpPr>
        <p:spPr>
          <a:xfrm>
            <a:off x="838199" y="5819640"/>
            <a:ext cx="2551211" cy="861774"/>
          </a:xfrm>
          <a:prstGeom prst="rect">
            <a:avLst/>
          </a:prstGeom>
          <a:noFill/>
        </p:spPr>
        <p:txBody>
          <a:bodyPr wrap="none" rtlCol="0">
            <a:spAutoFit/>
          </a:bodyPr>
          <a:lstStyle/>
          <a:p>
            <a:r>
              <a:rPr lang="en-SG" sz="1600"/>
              <a:t>DFS: Disease Free Survival</a:t>
            </a:r>
          </a:p>
          <a:p>
            <a:r>
              <a:rPr lang="en-SG" sz="1600"/>
              <a:t>CSS: Cancer-Specific Survival</a:t>
            </a:r>
          </a:p>
          <a:p>
            <a:r>
              <a:rPr lang="en-SG" sz="1600"/>
              <a:t>OS : Overall Survival</a:t>
            </a:r>
          </a:p>
        </p:txBody>
      </p:sp>
    </p:spTree>
    <p:extLst>
      <p:ext uri="{BB962C8B-B14F-4D97-AF65-F5344CB8AC3E}">
        <p14:creationId xmlns:p14="http://schemas.microsoft.com/office/powerpoint/2010/main" val="2936836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8712A-582B-43A2-81DA-BC736A6A76FC}"/>
              </a:ext>
            </a:extLst>
          </p:cNvPr>
          <p:cNvSpPr>
            <a:spLocks noGrp="1"/>
          </p:cNvSpPr>
          <p:nvPr>
            <p:ph type="title"/>
          </p:nvPr>
        </p:nvSpPr>
        <p:spPr/>
        <p:txBody>
          <a:bodyPr/>
          <a:lstStyle/>
          <a:p>
            <a:r>
              <a:rPr lang="en-SG" b="1">
                <a:solidFill>
                  <a:schemeClr val="accent1"/>
                </a:solidFill>
                <a:latin typeface="+mn-lt"/>
              </a:rPr>
              <a:t>Models Comparison</a:t>
            </a:r>
          </a:p>
        </p:txBody>
      </p:sp>
      <p:sp>
        <p:nvSpPr>
          <p:cNvPr id="3" name="Content Placeholder 2">
            <a:extLst>
              <a:ext uri="{FF2B5EF4-FFF2-40B4-BE49-F238E27FC236}">
                <a16:creationId xmlns:a16="http://schemas.microsoft.com/office/drawing/2014/main" id="{16CE52C7-C8C3-48DA-AC54-E88A2264096B}"/>
              </a:ext>
            </a:extLst>
          </p:cNvPr>
          <p:cNvSpPr>
            <a:spLocks noGrp="1"/>
          </p:cNvSpPr>
          <p:nvPr>
            <p:ph idx="1"/>
          </p:nvPr>
        </p:nvSpPr>
        <p:spPr>
          <a:xfrm>
            <a:off x="838200" y="1825625"/>
            <a:ext cx="4492812" cy="4351338"/>
          </a:xfrm>
        </p:spPr>
        <p:txBody>
          <a:bodyPr/>
          <a:lstStyle/>
          <a:p>
            <a:pPr marL="0" indent="0">
              <a:buNone/>
            </a:pPr>
            <a:r>
              <a:rPr lang="en-SG" b="1" u="sng">
                <a:solidFill>
                  <a:srgbClr val="0070C0"/>
                </a:solidFill>
              </a:rPr>
              <a:t>Cox Regression</a:t>
            </a:r>
          </a:p>
          <a:p>
            <a:pPr lvl="1"/>
            <a:r>
              <a:rPr lang="en-SG"/>
              <a:t>Easy to interpret</a:t>
            </a:r>
          </a:p>
          <a:p>
            <a:pPr marL="457200" lvl="1" indent="0">
              <a:buNone/>
            </a:pPr>
            <a:endParaRPr lang="en-SG" sz="1800"/>
          </a:p>
          <a:p>
            <a:pPr lvl="1"/>
            <a:r>
              <a:rPr lang="en-SG"/>
              <a:t>Linear model</a:t>
            </a:r>
          </a:p>
          <a:p>
            <a:pPr lvl="2"/>
            <a:r>
              <a:rPr lang="en-SG"/>
              <a:t>Average Performance</a:t>
            </a:r>
          </a:p>
          <a:p>
            <a:pPr marL="457200" lvl="1" indent="0">
              <a:buNone/>
            </a:pPr>
            <a:endParaRPr lang="en-SG" sz="1800"/>
          </a:p>
          <a:p>
            <a:pPr lvl="1"/>
            <a:r>
              <a:rPr lang="en-SG"/>
              <a:t>Most popular survival model</a:t>
            </a:r>
          </a:p>
          <a:p>
            <a:pPr marL="457200" lvl="1" indent="0">
              <a:buNone/>
            </a:pPr>
            <a:endParaRPr lang="en-SG"/>
          </a:p>
          <a:p>
            <a:pPr lvl="1"/>
            <a:r>
              <a:rPr lang="en-SG"/>
              <a:t>Hazard ratio</a:t>
            </a:r>
          </a:p>
          <a:p>
            <a:pPr lvl="1"/>
            <a:endParaRPr lang="en-SG"/>
          </a:p>
        </p:txBody>
      </p:sp>
      <p:sp>
        <p:nvSpPr>
          <p:cNvPr id="4" name="Content Placeholder 2">
            <a:extLst>
              <a:ext uri="{FF2B5EF4-FFF2-40B4-BE49-F238E27FC236}">
                <a16:creationId xmlns:a16="http://schemas.microsoft.com/office/drawing/2014/main" id="{E3251941-9A1E-4B47-A286-6DFDFE0C60DB}"/>
              </a:ext>
            </a:extLst>
          </p:cNvPr>
          <p:cNvSpPr txBox="1">
            <a:spLocks/>
          </p:cNvSpPr>
          <p:nvPr/>
        </p:nvSpPr>
        <p:spPr>
          <a:xfrm>
            <a:off x="6340839" y="1822639"/>
            <a:ext cx="5193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b="1" u="sng" err="1">
                <a:solidFill>
                  <a:srgbClr val="0070C0"/>
                </a:solidFill>
              </a:rPr>
              <a:t>RandomSurvivalForest</a:t>
            </a:r>
            <a:endParaRPr lang="en-SG" b="1" u="sng">
              <a:solidFill>
                <a:srgbClr val="0070C0"/>
              </a:solidFill>
            </a:endParaRPr>
          </a:p>
          <a:p>
            <a:pPr lvl="1"/>
            <a:r>
              <a:rPr lang="en-SG"/>
              <a:t>Hard to interpret nodes</a:t>
            </a:r>
          </a:p>
          <a:p>
            <a:pPr marL="457200" lvl="1" indent="0">
              <a:buNone/>
            </a:pPr>
            <a:endParaRPr lang="en-SG"/>
          </a:p>
          <a:p>
            <a:pPr lvl="1"/>
            <a:r>
              <a:rPr lang="en-SG"/>
              <a:t>Ensemble of tree-based learners</a:t>
            </a:r>
          </a:p>
          <a:p>
            <a:pPr lvl="2"/>
            <a:r>
              <a:rPr lang="en-SG"/>
              <a:t>Better performance</a:t>
            </a:r>
          </a:p>
          <a:p>
            <a:pPr marL="457200" lvl="1" indent="0">
              <a:buNone/>
            </a:pPr>
            <a:endParaRPr lang="en-SG" sz="1800"/>
          </a:p>
          <a:p>
            <a:pPr lvl="1"/>
            <a:r>
              <a:rPr lang="en-SG"/>
              <a:t>Most promising performing model</a:t>
            </a:r>
          </a:p>
          <a:p>
            <a:pPr marL="457200" lvl="1" indent="0">
              <a:buNone/>
            </a:pPr>
            <a:endParaRPr lang="en-SG"/>
          </a:p>
          <a:p>
            <a:pPr lvl="1"/>
            <a:r>
              <a:rPr lang="en-SG"/>
              <a:t>Cumulative Hazard(%)</a:t>
            </a:r>
          </a:p>
          <a:p>
            <a:pPr lvl="1"/>
            <a:endParaRPr lang="en-SG"/>
          </a:p>
        </p:txBody>
      </p:sp>
      <p:pic>
        <p:nvPicPr>
          <p:cNvPr id="8196" name="Picture 4" descr="Image result for comparision">
            <a:extLst>
              <a:ext uri="{FF2B5EF4-FFF2-40B4-BE49-F238E27FC236}">
                <a16:creationId xmlns:a16="http://schemas.microsoft.com/office/drawing/2014/main" id="{5365319F-9511-466A-854E-9BEAE8BD51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8400" y="279400"/>
            <a:ext cx="1704788" cy="1704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097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9C296-E5DB-46F9-AECF-EFFEBD3B1526}"/>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Survival - </a:t>
            </a:r>
            <a:r>
              <a:rPr lang="en-SG">
                <a:solidFill>
                  <a:schemeClr val="accent1"/>
                </a:solidFill>
                <a:latin typeface="+mn-lt"/>
              </a:rPr>
              <a:t>X &amp; Y Features for Prediction</a:t>
            </a:r>
          </a:p>
        </p:txBody>
      </p:sp>
      <p:sp>
        <p:nvSpPr>
          <p:cNvPr id="3" name="Content Placeholder 2">
            <a:extLst>
              <a:ext uri="{FF2B5EF4-FFF2-40B4-BE49-F238E27FC236}">
                <a16:creationId xmlns:a16="http://schemas.microsoft.com/office/drawing/2014/main" id="{7A2303AF-77A5-4974-BA89-7AF760F9AE72}"/>
              </a:ext>
            </a:extLst>
          </p:cNvPr>
          <p:cNvSpPr>
            <a:spLocks noGrp="1"/>
          </p:cNvSpPr>
          <p:nvPr>
            <p:ph idx="1"/>
          </p:nvPr>
        </p:nvSpPr>
        <p:spPr>
          <a:xfrm>
            <a:off x="838200" y="1825625"/>
            <a:ext cx="3183965" cy="4351338"/>
          </a:xfrm>
        </p:spPr>
        <p:txBody>
          <a:bodyPr/>
          <a:lstStyle/>
          <a:p>
            <a:pPr marL="0" indent="0">
              <a:buNone/>
            </a:pPr>
            <a:r>
              <a:rPr lang="en-SG" b="1" u="sng">
                <a:solidFill>
                  <a:srgbClr val="0070C0"/>
                </a:solidFill>
              </a:rPr>
              <a:t>X Features:</a:t>
            </a:r>
          </a:p>
          <a:p>
            <a:endParaRPr lang="en-SG">
              <a:solidFill>
                <a:srgbClr val="0070C0"/>
              </a:solidFill>
            </a:endParaRPr>
          </a:p>
        </p:txBody>
      </p:sp>
      <p:sp>
        <p:nvSpPr>
          <p:cNvPr id="4" name="Rectangle: Rounded Corners 3">
            <a:extLst>
              <a:ext uri="{FF2B5EF4-FFF2-40B4-BE49-F238E27FC236}">
                <a16:creationId xmlns:a16="http://schemas.microsoft.com/office/drawing/2014/main" id="{A06844BE-4B6D-4E5C-B54F-BE2C7BC627EF}"/>
              </a:ext>
            </a:extLst>
          </p:cNvPr>
          <p:cNvSpPr/>
          <p:nvPr/>
        </p:nvSpPr>
        <p:spPr>
          <a:xfrm>
            <a:off x="1081306" y="2293298"/>
            <a:ext cx="2787804" cy="3415991"/>
          </a:xfrm>
          <a:prstGeom prst="roundRect">
            <a:avLst/>
          </a:prstGeom>
          <a:ln w="476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SG" sz="2000"/>
              <a:t>Age </a:t>
            </a:r>
            <a:endParaRPr lang="en-US" sz="2000"/>
          </a:p>
          <a:p>
            <a:pPr marL="342900" lvl="0" indent="-342900">
              <a:buFont typeface="+mj-lt"/>
              <a:buAutoNum type="arabicPeriod"/>
            </a:pPr>
            <a:r>
              <a:rPr lang="en-SG" sz="2000"/>
              <a:t>Tumour size </a:t>
            </a:r>
            <a:endParaRPr lang="en-US" sz="2000"/>
          </a:p>
          <a:p>
            <a:pPr marL="342900" lvl="0" indent="-342900">
              <a:buFont typeface="+mj-lt"/>
              <a:buAutoNum type="arabicPeriod"/>
            </a:pPr>
            <a:r>
              <a:rPr lang="en-SG" sz="2000"/>
              <a:t>T, N, M stage</a:t>
            </a:r>
            <a:endParaRPr lang="en-US" sz="2000"/>
          </a:p>
          <a:p>
            <a:pPr marL="342900" lvl="0" indent="-342900">
              <a:buFont typeface="+mj-lt"/>
              <a:buAutoNum type="arabicPeriod"/>
            </a:pPr>
            <a:r>
              <a:rPr lang="en-SG" sz="2000"/>
              <a:t>ER</a:t>
            </a:r>
            <a:endParaRPr lang="en-US" sz="2000"/>
          </a:p>
          <a:p>
            <a:pPr marL="342900" lvl="0" indent="-342900">
              <a:buFont typeface="+mj-lt"/>
              <a:buAutoNum type="arabicPeriod"/>
            </a:pPr>
            <a:r>
              <a:rPr lang="en-SG" sz="2000"/>
              <a:t>PR</a:t>
            </a:r>
            <a:endParaRPr lang="en-US" sz="2000"/>
          </a:p>
          <a:p>
            <a:pPr marL="342900" lvl="0" indent="-342900">
              <a:buFont typeface="+mj-lt"/>
              <a:buAutoNum type="arabicPeriod"/>
            </a:pPr>
            <a:r>
              <a:rPr lang="en-SG" sz="2000"/>
              <a:t>HER2</a:t>
            </a:r>
            <a:endParaRPr lang="en-US" sz="2000"/>
          </a:p>
          <a:p>
            <a:pPr marL="342900" lvl="0" indent="-342900">
              <a:buFont typeface="+mj-lt"/>
              <a:buAutoNum type="arabicPeriod"/>
            </a:pPr>
            <a:r>
              <a:rPr lang="en-SG" sz="2000"/>
              <a:t>No. of positive nodes</a:t>
            </a:r>
          </a:p>
          <a:p>
            <a:pPr algn="ctr"/>
            <a:endParaRPr lang="en-US" sz="2000" b="1" u="sng"/>
          </a:p>
        </p:txBody>
      </p:sp>
      <p:sp>
        <p:nvSpPr>
          <p:cNvPr id="5" name="Rectangle: Rounded Corners 4">
            <a:extLst>
              <a:ext uri="{FF2B5EF4-FFF2-40B4-BE49-F238E27FC236}">
                <a16:creationId xmlns:a16="http://schemas.microsoft.com/office/drawing/2014/main" id="{0840C876-44AA-4786-B2C7-46ABABA2DC22}"/>
              </a:ext>
            </a:extLst>
          </p:cNvPr>
          <p:cNvSpPr/>
          <p:nvPr/>
        </p:nvSpPr>
        <p:spPr>
          <a:xfrm>
            <a:off x="3957066" y="2293297"/>
            <a:ext cx="2787804" cy="3415991"/>
          </a:xfrm>
          <a:prstGeom prst="roundRect">
            <a:avLst/>
          </a:prstGeom>
          <a:ln w="476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SG" sz="2000"/>
              <a:t>Status (Dead/Alive)</a:t>
            </a:r>
          </a:p>
          <a:p>
            <a:pPr marL="342900" lvl="0" indent="-342900">
              <a:buFont typeface="+mj-lt"/>
              <a:buAutoNum type="arabicPeriod"/>
            </a:pPr>
            <a:r>
              <a:rPr lang="en-SG" sz="2000"/>
              <a:t>Survival in days**</a:t>
            </a:r>
          </a:p>
          <a:p>
            <a:pPr marL="800100" lvl="1" indent="-342900">
              <a:buFont typeface="Arial" panose="020B0604020202020204" pitchFamily="34" charset="0"/>
              <a:buChar char="•"/>
            </a:pPr>
            <a:r>
              <a:rPr lang="en-SG"/>
              <a:t>Category: OS</a:t>
            </a:r>
          </a:p>
          <a:p>
            <a:pPr marL="800100" lvl="1" indent="-342900">
              <a:buFont typeface="Arial" panose="020B0604020202020204" pitchFamily="34" charset="0"/>
              <a:buChar char="•"/>
            </a:pPr>
            <a:r>
              <a:rPr lang="en-SG"/>
              <a:t>Right censored ( 1 years of record)</a:t>
            </a:r>
          </a:p>
          <a:p>
            <a:pPr marL="342900" lvl="0" indent="-342900">
              <a:buFont typeface="+mj-lt"/>
              <a:buAutoNum type="arabicPeriod"/>
            </a:pPr>
            <a:endParaRPr lang="en-SG" sz="2000"/>
          </a:p>
          <a:p>
            <a:pPr algn="ctr"/>
            <a:endParaRPr lang="en-US" sz="2000" b="1" u="sng"/>
          </a:p>
        </p:txBody>
      </p:sp>
      <p:sp>
        <p:nvSpPr>
          <p:cNvPr id="6" name="Content Placeholder 2">
            <a:extLst>
              <a:ext uri="{FF2B5EF4-FFF2-40B4-BE49-F238E27FC236}">
                <a16:creationId xmlns:a16="http://schemas.microsoft.com/office/drawing/2014/main" id="{4708E322-8BDA-4EEC-9CFE-8364FD9700F0}"/>
              </a:ext>
            </a:extLst>
          </p:cNvPr>
          <p:cNvSpPr txBox="1">
            <a:spLocks/>
          </p:cNvSpPr>
          <p:nvPr/>
        </p:nvSpPr>
        <p:spPr>
          <a:xfrm>
            <a:off x="3957066" y="1825625"/>
            <a:ext cx="318396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b="1" u="sng">
                <a:solidFill>
                  <a:srgbClr val="0070C0"/>
                </a:solidFill>
              </a:rPr>
              <a:t>Y Features:</a:t>
            </a:r>
          </a:p>
          <a:p>
            <a:endParaRPr lang="en-SG" b="1">
              <a:solidFill>
                <a:srgbClr val="0070C0"/>
              </a:solidFill>
            </a:endParaRPr>
          </a:p>
        </p:txBody>
      </p:sp>
      <p:pic>
        <p:nvPicPr>
          <p:cNvPr id="10" name="Picture 9">
            <a:extLst>
              <a:ext uri="{FF2B5EF4-FFF2-40B4-BE49-F238E27FC236}">
                <a16:creationId xmlns:a16="http://schemas.microsoft.com/office/drawing/2014/main" id="{6C20048D-D93F-4240-8284-5F9E7386341B}"/>
              </a:ext>
            </a:extLst>
          </p:cNvPr>
          <p:cNvPicPr>
            <a:picLocks noChangeAspect="1"/>
          </p:cNvPicPr>
          <p:nvPr/>
        </p:nvPicPr>
        <p:blipFill>
          <a:blip r:embed="rId2"/>
          <a:stretch>
            <a:fillRect/>
          </a:stretch>
        </p:blipFill>
        <p:spPr>
          <a:xfrm>
            <a:off x="7612457" y="4153647"/>
            <a:ext cx="3741343" cy="2593789"/>
          </a:xfrm>
          <a:prstGeom prst="rect">
            <a:avLst/>
          </a:prstGeom>
        </p:spPr>
      </p:pic>
      <p:sp>
        <p:nvSpPr>
          <p:cNvPr id="9" name="Oval 8">
            <a:extLst>
              <a:ext uri="{FF2B5EF4-FFF2-40B4-BE49-F238E27FC236}">
                <a16:creationId xmlns:a16="http://schemas.microsoft.com/office/drawing/2014/main" id="{62B03BC2-05AB-4333-8B95-395BE192151E}"/>
              </a:ext>
            </a:extLst>
          </p:cNvPr>
          <p:cNvSpPr/>
          <p:nvPr/>
        </p:nvSpPr>
        <p:spPr>
          <a:xfrm>
            <a:off x="9755598" y="4565840"/>
            <a:ext cx="1492033" cy="149026"/>
          </a:xfrm>
          <a:prstGeom prst="ellipse">
            <a:avLst/>
          </a:prstGeom>
          <a:solidFill>
            <a:schemeClr val="accent1">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933189BB-AB2C-4D99-A71B-D83EC5538882}"/>
              </a:ext>
            </a:extLst>
          </p:cNvPr>
          <p:cNvPicPr>
            <a:picLocks noChangeAspect="1"/>
          </p:cNvPicPr>
          <p:nvPr/>
        </p:nvPicPr>
        <p:blipFill>
          <a:blip r:embed="rId3"/>
          <a:stretch>
            <a:fillRect/>
          </a:stretch>
        </p:blipFill>
        <p:spPr>
          <a:xfrm>
            <a:off x="8180953" y="1967238"/>
            <a:ext cx="2604350" cy="2034054"/>
          </a:xfrm>
          <a:prstGeom prst="rect">
            <a:avLst/>
          </a:prstGeom>
        </p:spPr>
      </p:pic>
      <p:sp>
        <p:nvSpPr>
          <p:cNvPr id="13" name="Oval 12">
            <a:extLst>
              <a:ext uri="{FF2B5EF4-FFF2-40B4-BE49-F238E27FC236}">
                <a16:creationId xmlns:a16="http://schemas.microsoft.com/office/drawing/2014/main" id="{C256252B-F744-4F3A-B9F8-55CFB8A6BF76}"/>
              </a:ext>
            </a:extLst>
          </p:cNvPr>
          <p:cNvSpPr/>
          <p:nvPr/>
        </p:nvSpPr>
        <p:spPr>
          <a:xfrm>
            <a:off x="8839200" y="2581835"/>
            <a:ext cx="2199407" cy="276324"/>
          </a:xfrm>
          <a:prstGeom prst="ellipse">
            <a:avLst/>
          </a:prstGeom>
          <a:solidFill>
            <a:schemeClr val="accent1">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DABBEB83-31B8-44CB-9C32-63EE308C8584}"/>
              </a:ext>
            </a:extLst>
          </p:cNvPr>
          <p:cNvSpPr/>
          <p:nvPr/>
        </p:nvSpPr>
        <p:spPr>
          <a:xfrm>
            <a:off x="8357170" y="2349231"/>
            <a:ext cx="482030" cy="357742"/>
          </a:xfrm>
          <a:prstGeom prst="ellipse">
            <a:avLst/>
          </a:prstGeom>
          <a:solidFill>
            <a:schemeClr val="accent1">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4015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A70D-4E26-413C-A61B-BECA7AF2E6AE}"/>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Survival Model Performance Evaluation</a:t>
            </a:r>
          </a:p>
        </p:txBody>
      </p:sp>
      <p:sp>
        <p:nvSpPr>
          <p:cNvPr id="3" name="Content Placeholder 2">
            <a:extLst>
              <a:ext uri="{FF2B5EF4-FFF2-40B4-BE49-F238E27FC236}">
                <a16:creationId xmlns:a16="http://schemas.microsoft.com/office/drawing/2014/main" id="{315A2CB6-5946-4E9B-BBBB-9FA9D4851B7C}"/>
              </a:ext>
            </a:extLst>
          </p:cNvPr>
          <p:cNvSpPr>
            <a:spLocks noGrp="1"/>
          </p:cNvSpPr>
          <p:nvPr>
            <p:ph idx="1"/>
          </p:nvPr>
        </p:nvSpPr>
        <p:spPr>
          <a:xfrm>
            <a:off x="1081915" y="1681092"/>
            <a:ext cx="6956631" cy="3057815"/>
          </a:xfrm>
        </p:spPr>
        <p:txBody>
          <a:bodyPr>
            <a:normAutofit/>
          </a:bodyPr>
          <a:lstStyle/>
          <a:p>
            <a:pPr marL="0" indent="0">
              <a:buNone/>
            </a:pPr>
            <a:r>
              <a:rPr lang="en-SG" b="1" u="sng">
                <a:solidFill>
                  <a:srgbClr val="0070C0"/>
                </a:solidFill>
              </a:rPr>
              <a:t>Harrell's concordance index</a:t>
            </a:r>
            <a:br>
              <a:rPr lang="en-SG" b="1" u="sng">
                <a:solidFill>
                  <a:srgbClr val="0070C0"/>
                </a:solidFill>
              </a:rPr>
            </a:br>
            <a:endParaRPr lang="en-SG" b="1" u="sng">
              <a:solidFill>
                <a:srgbClr val="0070C0"/>
              </a:solidFill>
            </a:endParaRPr>
          </a:p>
          <a:p>
            <a:pPr lvl="1"/>
            <a:r>
              <a:rPr lang="en-SG"/>
              <a:t>Generalization of the area under the </a:t>
            </a:r>
            <a:r>
              <a:rPr lang="en-SG" b="1"/>
              <a:t>receiver operating characteristic (ROC) curve</a:t>
            </a:r>
            <a:br>
              <a:rPr lang="en-SG" b="1"/>
            </a:br>
            <a:endParaRPr lang="en-SG"/>
          </a:p>
          <a:p>
            <a:pPr lvl="2"/>
            <a:r>
              <a:rPr lang="en-SG"/>
              <a:t>a value of </a:t>
            </a:r>
            <a:r>
              <a:rPr lang="en-SG" b="1">
                <a:solidFill>
                  <a:srgbClr val="FF0000"/>
                </a:solidFill>
              </a:rPr>
              <a:t>0.0</a:t>
            </a:r>
            <a:r>
              <a:rPr lang="en-SG"/>
              <a:t> denotes a perfectly</a:t>
            </a:r>
            <a:r>
              <a:rPr lang="en-SG" b="1"/>
              <a:t> </a:t>
            </a:r>
            <a:r>
              <a:rPr lang="en-SG" b="1">
                <a:solidFill>
                  <a:srgbClr val="FF0000"/>
                </a:solidFill>
              </a:rPr>
              <a:t>wrong</a:t>
            </a:r>
            <a:r>
              <a:rPr lang="en-SG"/>
              <a:t> model.</a:t>
            </a:r>
          </a:p>
          <a:p>
            <a:pPr lvl="2"/>
            <a:r>
              <a:rPr lang="en-SG"/>
              <a:t>a value of </a:t>
            </a:r>
            <a:r>
              <a:rPr lang="en-SG" b="1">
                <a:solidFill>
                  <a:srgbClr val="FFC000"/>
                </a:solidFill>
              </a:rPr>
              <a:t>0.5</a:t>
            </a:r>
            <a:r>
              <a:rPr lang="en-SG"/>
              <a:t> denotes a </a:t>
            </a:r>
            <a:r>
              <a:rPr lang="en-SG" b="1">
                <a:solidFill>
                  <a:schemeClr val="accent4"/>
                </a:solidFill>
              </a:rPr>
              <a:t>random</a:t>
            </a:r>
            <a:r>
              <a:rPr lang="en-SG"/>
              <a:t> model,</a:t>
            </a:r>
          </a:p>
          <a:p>
            <a:pPr lvl="2"/>
            <a:r>
              <a:rPr lang="en-SG"/>
              <a:t>a value of </a:t>
            </a:r>
            <a:r>
              <a:rPr lang="en-SG" b="1">
                <a:solidFill>
                  <a:srgbClr val="00B050"/>
                </a:solidFill>
              </a:rPr>
              <a:t>1.0</a:t>
            </a:r>
            <a:r>
              <a:rPr lang="en-SG"/>
              <a:t> denotes a </a:t>
            </a:r>
            <a:r>
              <a:rPr lang="en-SG" b="1">
                <a:solidFill>
                  <a:schemeClr val="accent6"/>
                </a:solidFill>
              </a:rPr>
              <a:t>perfect</a:t>
            </a:r>
            <a:r>
              <a:rPr lang="en-SG"/>
              <a:t> model.</a:t>
            </a:r>
          </a:p>
          <a:p>
            <a:pPr marL="914400" lvl="2" indent="0">
              <a:buNone/>
            </a:pPr>
            <a:endParaRPr lang="en-SG"/>
          </a:p>
        </p:txBody>
      </p:sp>
      <p:graphicFrame>
        <p:nvGraphicFramePr>
          <p:cNvPr id="6" name="Table 6">
            <a:extLst>
              <a:ext uri="{FF2B5EF4-FFF2-40B4-BE49-F238E27FC236}">
                <a16:creationId xmlns:a16="http://schemas.microsoft.com/office/drawing/2014/main" id="{EFD4E9B2-CC48-4383-9E7A-1EB4B776644C}"/>
              </a:ext>
            </a:extLst>
          </p:cNvPr>
          <p:cNvGraphicFramePr>
            <a:graphicFrameLocks noGrp="1"/>
          </p:cNvGraphicFramePr>
          <p:nvPr>
            <p:extLst>
              <p:ext uri="{D42A27DB-BD31-4B8C-83A1-F6EECF244321}">
                <p14:modId xmlns:p14="http://schemas.microsoft.com/office/powerpoint/2010/main" val="1070305669"/>
              </p:ext>
            </p:extLst>
          </p:nvPr>
        </p:nvGraphicFramePr>
        <p:xfrm>
          <a:off x="2816619" y="4886912"/>
          <a:ext cx="3300667" cy="1112520"/>
        </p:xfrm>
        <a:graphic>
          <a:graphicData uri="http://schemas.openxmlformats.org/drawingml/2006/table">
            <a:tbl>
              <a:tblPr firstRow="1" bandRow="1">
                <a:tableStyleId>{7E9639D4-E3E2-4D34-9284-5A2195B3D0D7}</a:tableStyleId>
              </a:tblPr>
              <a:tblGrid>
                <a:gridCol w="2312924">
                  <a:extLst>
                    <a:ext uri="{9D8B030D-6E8A-4147-A177-3AD203B41FA5}">
                      <a16:colId xmlns:a16="http://schemas.microsoft.com/office/drawing/2014/main" val="3774712382"/>
                    </a:ext>
                  </a:extLst>
                </a:gridCol>
                <a:gridCol w="987743">
                  <a:extLst>
                    <a:ext uri="{9D8B030D-6E8A-4147-A177-3AD203B41FA5}">
                      <a16:colId xmlns:a16="http://schemas.microsoft.com/office/drawing/2014/main" val="523801935"/>
                    </a:ext>
                  </a:extLst>
                </a:gridCol>
              </a:tblGrid>
              <a:tr h="370840">
                <a:tc>
                  <a:txBody>
                    <a:bodyPr/>
                    <a:lstStyle/>
                    <a:p>
                      <a:r>
                        <a:rPr lang="en-SG"/>
                        <a:t>Model</a:t>
                      </a:r>
                    </a:p>
                  </a:txBody>
                  <a:tcPr>
                    <a:lnB w="12700" cap="flat" cmpd="sng" algn="ctr">
                      <a:solidFill>
                        <a:schemeClr val="tx1"/>
                      </a:solidFill>
                      <a:prstDash val="solid"/>
                      <a:round/>
                      <a:headEnd type="none" w="med" len="med"/>
                      <a:tailEnd type="none" w="med" len="med"/>
                    </a:lnB>
                  </a:tcPr>
                </a:tc>
                <a:tc>
                  <a:txBody>
                    <a:bodyPr/>
                    <a:lstStyle/>
                    <a:p>
                      <a:r>
                        <a:rPr lang="en-SG"/>
                        <a:t>Score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983418"/>
                  </a:ext>
                </a:extLst>
              </a:tr>
              <a:tr h="370840">
                <a:tc>
                  <a:txBody>
                    <a:bodyPr/>
                    <a:lstStyle/>
                    <a:p>
                      <a:r>
                        <a:rPr lang="en-SG">
                          <a:solidFill>
                            <a:schemeClr val="accent6"/>
                          </a:solidFill>
                        </a:rPr>
                        <a:t>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b="1">
                          <a:solidFill>
                            <a:schemeClr val="accent6"/>
                          </a:solidFill>
                        </a:rPr>
                        <a:t>0.79647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4305978"/>
                  </a:ext>
                </a:extLst>
              </a:tr>
              <a:tr h="370840">
                <a:tc>
                  <a:txBody>
                    <a:bodyPr/>
                    <a:lstStyle/>
                    <a:p>
                      <a:r>
                        <a:rPr lang="en-SG">
                          <a:solidFill>
                            <a:schemeClr val="accent6">
                              <a:lumMod val="50000"/>
                            </a:schemeClr>
                          </a:solidFill>
                        </a:rPr>
                        <a:t>RandomSurvivalForest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b="1">
                          <a:solidFill>
                            <a:schemeClr val="accent6">
                              <a:lumMod val="50000"/>
                            </a:schemeClr>
                          </a:solidFill>
                        </a:rPr>
                        <a:t>0.79883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3466874"/>
                  </a:ext>
                </a:extLst>
              </a:tr>
            </a:tbl>
          </a:graphicData>
        </a:graphic>
      </p:graphicFrame>
      <p:sp>
        <p:nvSpPr>
          <p:cNvPr id="8" name="Right Brace 7">
            <a:extLst>
              <a:ext uri="{FF2B5EF4-FFF2-40B4-BE49-F238E27FC236}">
                <a16:creationId xmlns:a16="http://schemas.microsoft.com/office/drawing/2014/main" id="{A3FC73F7-F042-44B3-B7BC-B1F4029F385B}"/>
              </a:ext>
            </a:extLst>
          </p:cNvPr>
          <p:cNvSpPr/>
          <p:nvPr/>
        </p:nvSpPr>
        <p:spPr>
          <a:xfrm>
            <a:off x="6791015" y="4738907"/>
            <a:ext cx="555812" cy="14164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pic>
        <p:nvPicPr>
          <p:cNvPr id="7170" name="Picture 2" descr="Image result for evaluation">
            <a:extLst>
              <a:ext uri="{FF2B5EF4-FFF2-40B4-BE49-F238E27FC236}">
                <a16:creationId xmlns:a16="http://schemas.microsoft.com/office/drawing/2014/main" id="{58931C38-F83D-4059-B770-AB6BCB3D4F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5945" y="379486"/>
            <a:ext cx="1970321" cy="1311202"/>
          </a:xfrm>
          <a:prstGeom prst="rect">
            <a:avLst/>
          </a:prstGeom>
          <a:noFill/>
          <a:extLst>
            <a:ext uri="{909E8E84-426E-40DD-AFC4-6F175D3DCCD1}">
              <a14:hiddenFill xmlns:a14="http://schemas.microsoft.com/office/drawing/2010/main">
                <a:solidFill>
                  <a:srgbClr val="FFFFFF"/>
                </a:solidFill>
              </a14:hiddenFill>
            </a:ext>
          </a:extLst>
        </p:spPr>
      </p:pic>
      <p:sp>
        <p:nvSpPr>
          <p:cNvPr id="10" name="Star: 7 Points 9">
            <a:extLst>
              <a:ext uri="{FF2B5EF4-FFF2-40B4-BE49-F238E27FC236}">
                <a16:creationId xmlns:a16="http://schemas.microsoft.com/office/drawing/2014/main" id="{F87B23A3-9AB2-4829-9A84-B8922C9B8771}"/>
              </a:ext>
            </a:extLst>
          </p:cNvPr>
          <p:cNvSpPr/>
          <p:nvPr/>
        </p:nvSpPr>
        <p:spPr>
          <a:xfrm rot="20740706">
            <a:off x="7687656" y="4318210"/>
            <a:ext cx="2382393" cy="2200948"/>
          </a:xfrm>
          <a:prstGeom prst="star7">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EFDBFC8-B6DB-442A-A92A-A33D6F77E456}"/>
              </a:ext>
            </a:extLst>
          </p:cNvPr>
          <p:cNvSpPr txBox="1"/>
          <p:nvPr/>
        </p:nvSpPr>
        <p:spPr>
          <a:xfrm>
            <a:off x="8031783" y="4973451"/>
            <a:ext cx="1966259" cy="923330"/>
          </a:xfrm>
          <a:prstGeom prst="rect">
            <a:avLst/>
          </a:prstGeom>
          <a:noFill/>
        </p:spPr>
        <p:txBody>
          <a:bodyPr wrap="square" rtlCol="0">
            <a:spAutoFit/>
          </a:bodyPr>
          <a:lstStyle/>
          <a:p>
            <a:r>
              <a:rPr lang="en-SG">
                <a:solidFill>
                  <a:schemeClr val="bg1"/>
                </a:solidFill>
              </a:rPr>
              <a:t>The models are </a:t>
            </a:r>
            <a:r>
              <a:rPr lang="en-SG" b="1">
                <a:solidFill>
                  <a:schemeClr val="bg1"/>
                </a:solidFill>
              </a:rPr>
              <a:t>more than mere random model</a:t>
            </a:r>
            <a:r>
              <a:rPr lang="en-SG">
                <a:solidFill>
                  <a:schemeClr val="bg1"/>
                </a:solidFill>
              </a:rPr>
              <a:t>!</a:t>
            </a:r>
          </a:p>
        </p:txBody>
      </p:sp>
    </p:spTree>
    <p:extLst>
      <p:ext uri="{BB962C8B-B14F-4D97-AF65-F5344CB8AC3E}">
        <p14:creationId xmlns:p14="http://schemas.microsoft.com/office/powerpoint/2010/main" val="4075711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34D80-A211-43B1-9080-FEE855045FDB}"/>
              </a:ext>
            </a:extLst>
          </p:cNvPr>
          <p:cNvSpPr>
            <a:spLocks noGrp="1"/>
          </p:cNvSpPr>
          <p:nvPr>
            <p:ph type="title"/>
          </p:nvPr>
        </p:nvSpPr>
        <p:spPr/>
        <p:txBody>
          <a:bodyPr>
            <a:normAutofit/>
          </a:bodyPr>
          <a:lstStyle/>
          <a:p>
            <a:r>
              <a:rPr lang="en-US" b="1">
                <a:solidFill>
                  <a:schemeClr val="accent1"/>
                </a:solidFill>
                <a:latin typeface="+mn-lt"/>
                <a:ea typeface="Verdana"/>
                <a:cs typeface="Tunga"/>
              </a:rPr>
              <a:t>Limitation of Harrell’s Concordance Index and Mitigation Plan</a:t>
            </a:r>
            <a:endParaRPr lang="en-SG" sz="6000">
              <a:solidFill>
                <a:schemeClr val="accent1"/>
              </a:solidFill>
              <a:latin typeface="+mn-lt"/>
            </a:endParaRPr>
          </a:p>
        </p:txBody>
      </p:sp>
      <p:sp>
        <p:nvSpPr>
          <p:cNvPr id="3" name="Content Placeholder 2">
            <a:extLst>
              <a:ext uri="{FF2B5EF4-FFF2-40B4-BE49-F238E27FC236}">
                <a16:creationId xmlns:a16="http://schemas.microsoft.com/office/drawing/2014/main" id="{9D515194-F1CB-4097-BB3E-8A11F041806B}"/>
              </a:ext>
            </a:extLst>
          </p:cNvPr>
          <p:cNvSpPr>
            <a:spLocks noGrp="1"/>
          </p:cNvSpPr>
          <p:nvPr>
            <p:ph idx="1"/>
          </p:nvPr>
        </p:nvSpPr>
        <p:spPr>
          <a:xfrm>
            <a:off x="838200" y="1825625"/>
            <a:ext cx="7990542" cy="4351338"/>
          </a:xfrm>
        </p:spPr>
        <p:txBody>
          <a:bodyPr/>
          <a:lstStyle/>
          <a:p>
            <a:r>
              <a:rPr lang="en-SG"/>
              <a:t>Our data is subjected to censoring, therefore, performance measures need to </a:t>
            </a:r>
            <a:r>
              <a:rPr lang="en-SG" b="1"/>
              <a:t>account for censoring</a:t>
            </a:r>
            <a:r>
              <a:rPr lang="en-SG"/>
              <a:t>. </a:t>
            </a:r>
          </a:p>
          <a:p>
            <a:pPr lvl="1"/>
            <a:r>
              <a:rPr lang="en-SG"/>
              <a:t>While Harrell's concordance index is widely used, it has its flaws, in particular when </a:t>
            </a:r>
            <a:r>
              <a:rPr lang="en-SG" b="1"/>
              <a:t>data is highly censored</a:t>
            </a:r>
            <a:r>
              <a:rPr lang="en-SG"/>
              <a:t>.</a:t>
            </a:r>
          </a:p>
          <a:p>
            <a:pPr marL="457200" lvl="1" indent="0">
              <a:buNone/>
            </a:pPr>
            <a:endParaRPr lang="en-SG">
              <a:solidFill>
                <a:srgbClr val="1F77B4"/>
              </a:solidFill>
            </a:endParaRPr>
          </a:p>
          <a:p>
            <a:r>
              <a:rPr lang="en-SG" b="1" u="sng">
                <a:solidFill>
                  <a:srgbClr val="1F77B4"/>
                </a:solidFill>
              </a:rPr>
              <a:t>Mitigation Plan </a:t>
            </a:r>
          </a:p>
          <a:p>
            <a:pPr lvl="1"/>
            <a:r>
              <a:rPr lang="en-SG"/>
              <a:t>Continue to work closely together with NCCS to find out the optimal </a:t>
            </a:r>
            <a:r>
              <a:rPr lang="en-SG" b="1"/>
              <a:t>tolerance level for censoring</a:t>
            </a:r>
            <a:r>
              <a:rPr lang="en-SG"/>
              <a:t>.</a:t>
            </a:r>
          </a:p>
          <a:p>
            <a:pPr lvl="2"/>
            <a:r>
              <a:rPr lang="en-SG"/>
              <a:t>E.g. instead of using all patient population, use only patient with more than 2 years of record</a:t>
            </a:r>
          </a:p>
        </p:txBody>
      </p:sp>
      <p:pic>
        <p:nvPicPr>
          <p:cNvPr id="6146" name="Picture 2" descr="Image result for mitigation plan icon">
            <a:extLst>
              <a:ext uri="{FF2B5EF4-FFF2-40B4-BE49-F238E27FC236}">
                <a16:creationId xmlns:a16="http://schemas.microsoft.com/office/drawing/2014/main" id="{1A3C4367-0E57-4F43-B278-1041123291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3308" y="1631576"/>
            <a:ext cx="1858963" cy="18589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mitigation plan icon">
            <a:extLst>
              <a:ext uri="{FF2B5EF4-FFF2-40B4-BE49-F238E27FC236}">
                <a16:creationId xmlns:a16="http://schemas.microsoft.com/office/drawing/2014/main" id="{A698E3D5-15B2-426D-9B08-70B5DE919B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416"/>
          <a:stretch/>
        </p:blipFill>
        <p:spPr bwMode="auto">
          <a:xfrm>
            <a:off x="8992769" y="3938822"/>
            <a:ext cx="2260039" cy="223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22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472794"/>
            <a:ext cx="10684151" cy="1991979"/>
          </a:xfrm>
        </p:spPr>
        <p:txBody>
          <a:bodyPr vert="horz" lIns="91440" tIns="45720" rIns="91440" bIns="45720" rtlCol="0" anchor="b">
            <a:normAutofit/>
          </a:bodyPr>
          <a:lstStyle/>
          <a:p>
            <a:pPr algn="ctr"/>
            <a:r>
              <a:rPr lang="en-US" sz="6600" b="1" kern="1200">
                <a:solidFill>
                  <a:srgbClr val="FFFFFF"/>
                </a:solidFill>
                <a:latin typeface="+mn-lt"/>
                <a:ea typeface="+mj-ea"/>
                <a:cs typeface="+mj-cs"/>
              </a:rPr>
              <a:t>C.A.R.E</a:t>
            </a:r>
            <a:br>
              <a:rPr lang="en-US" sz="6600" kern="1200">
                <a:solidFill>
                  <a:srgbClr val="FFFFFF"/>
                </a:solidFill>
                <a:latin typeface="+mn-lt"/>
                <a:ea typeface="+mj-ea"/>
                <a:cs typeface="+mj-cs"/>
              </a:rPr>
            </a:br>
            <a:r>
              <a:rPr lang="en-US" sz="6600" kern="1200">
                <a:solidFill>
                  <a:srgbClr val="FFFFFF"/>
                </a:solidFill>
                <a:latin typeface="+mn-lt"/>
                <a:ea typeface="+mj-ea"/>
                <a:cs typeface="+mj-cs"/>
              </a:rPr>
              <a:t>Application Prototype</a:t>
            </a: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1174178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767524" y="261154"/>
            <a:ext cx="10875033" cy="1161908"/>
          </a:xfrm>
        </p:spPr>
        <p:txBody>
          <a:bodyPr/>
          <a:lstStyle/>
          <a:p>
            <a:r>
              <a:rPr lang="en-US" b="1">
                <a:solidFill>
                  <a:schemeClr val="accent1"/>
                </a:solidFill>
                <a:latin typeface="+mn-lt"/>
                <a:ea typeface="+mj-lt"/>
                <a:cs typeface="+mj-lt"/>
              </a:rPr>
              <a:t>Persona</a:t>
            </a:r>
            <a:endParaRPr lang="en-US" b="1">
              <a:solidFill>
                <a:schemeClr val="accent1"/>
              </a:solidFill>
              <a:latin typeface="+mn-l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2646829" y="1310768"/>
            <a:ext cx="9093423" cy="5300240"/>
          </a:xfrm>
        </p:spPr>
        <p:txBody>
          <a:bodyPr vert="horz" lIns="91440" tIns="45720" rIns="91440" bIns="45720" rtlCol="0" anchor="t">
            <a:noAutofit/>
          </a:bodyPr>
          <a:lstStyle/>
          <a:p>
            <a:pPr marL="0" indent="0">
              <a:lnSpc>
                <a:spcPct val="100000"/>
              </a:lnSpc>
              <a:buNone/>
            </a:pPr>
            <a:r>
              <a:rPr lang="en-US" sz="2000" b="1">
                <a:solidFill>
                  <a:srgbClr val="0070C0"/>
                </a:solidFill>
                <a:ea typeface="+mn-lt"/>
                <a:cs typeface="+mn-lt"/>
              </a:rPr>
              <a:t>Persona 1: Dr. Tea Party</a:t>
            </a:r>
            <a:br>
              <a:rPr lang="en-US" sz="2000" b="1" u="sng">
                <a:ea typeface="+mn-lt"/>
                <a:cs typeface="+mn-lt"/>
              </a:rPr>
            </a:br>
            <a:endParaRPr lang="en-US" sz="1050" b="1" u="sng">
              <a:ea typeface="+mn-lt"/>
              <a:cs typeface="+mn-lt"/>
            </a:endParaRPr>
          </a:p>
          <a:p>
            <a:pPr lvl="1">
              <a:lnSpc>
                <a:spcPct val="100000"/>
              </a:lnSpc>
            </a:pPr>
            <a:r>
              <a:rPr lang="en-US" sz="1900" b="1">
                <a:ea typeface="+mn-lt"/>
                <a:cs typeface="+mn-lt"/>
              </a:rPr>
              <a:t>Surgical Oncologist</a:t>
            </a:r>
            <a:r>
              <a:rPr lang="en-US" sz="1900">
                <a:ea typeface="+mn-lt"/>
                <a:cs typeface="+mn-lt"/>
              </a:rPr>
              <a:t>, working in NCCS for 5 years</a:t>
            </a:r>
            <a:endParaRPr lang="en-US" sz="800">
              <a:ea typeface="+mn-lt"/>
              <a:cs typeface="+mn-lt"/>
            </a:endParaRPr>
          </a:p>
          <a:p>
            <a:pPr lvl="1">
              <a:lnSpc>
                <a:spcPct val="100000"/>
              </a:lnSpc>
            </a:pPr>
            <a:r>
              <a:rPr lang="en-US" sz="1900">
                <a:ea typeface="+mn-lt"/>
                <a:cs typeface="+mn-lt"/>
              </a:rPr>
              <a:t>Hold </a:t>
            </a:r>
            <a:r>
              <a:rPr lang="en-US" sz="1900" b="1">
                <a:ea typeface="+mn-lt"/>
                <a:cs typeface="+mn-lt"/>
              </a:rPr>
              <a:t>consultation sessions</a:t>
            </a:r>
            <a:r>
              <a:rPr lang="en-US" sz="1900">
                <a:ea typeface="+mn-lt"/>
                <a:cs typeface="+mn-lt"/>
              </a:rPr>
              <a:t> with breast cancer patients:</a:t>
            </a:r>
            <a:br>
              <a:rPr lang="en-US" sz="1900">
                <a:ea typeface="+mn-lt"/>
                <a:cs typeface="+mn-lt"/>
              </a:rPr>
            </a:br>
            <a:r>
              <a:rPr lang="en-US" sz="1900" b="1">
                <a:ea typeface="+mn-lt"/>
                <a:cs typeface="+mn-lt"/>
              </a:rPr>
              <a:t>explain procedures &amp;</a:t>
            </a:r>
            <a:r>
              <a:rPr lang="en-US" sz="1900">
                <a:ea typeface="+mn-lt"/>
                <a:cs typeface="+mn-lt"/>
              </a:rPr>
              <a:t> </a:t>
            </a:r>
            <a:r>
              <a:rPr lang="en-US" sz="1900" b="1">
                <a:ea typeface="+mn-lt"/>
                <a:cs typeface="+mn-lt"/>
              </a:rPr>
              <a:t>information on</a:t>
            </a:r>
            <a:r>
              <a:rPr lang="en-US" sz="1900">
                <a:ea typeface="+mn-lt"/>
                <a:cs typeface="+mn-lt"/>
              </a:rPr>
              <a:t> </a:t>
            </a:r>
            <a:r>
              <a:rPr lang="en-US" sz="1900" b="1">
                <a:ea typeface="+mn-lt"/>
                <a:cs typeface="+mn-lt"/>
              </a:rPr>
              <a:t>short-term treatments</a:t>
            </a:r>
            <a:endParaRPr lang="en-US" sz="800">
              <a:ea typeface="+mn-lt"/>
              <a:cs typeface="+mn-lt"/>
            </a:endParaRPr>
          </a:p>
          <a:p>
            <a:pPr lvl="1">
              <a:lnSpc>
                <a:spcPct val="100000"/>
              </a:lnSpc>
            </a:pPr>
            <a:r>
              <a:rPr lang="en-US" sz="1900" b="1">
                <a:ea typeface="+mn-lt"/>
                <a:cs typeface="+mn-lt"/>
              </a:rPr>
              <a:t>Estimate patients’ survival rates (In-built app) </a:t>
            </a:r>
            <a:r>
              <a:rPr lang="en-US" sz="1900">
                <a:ea typeface="+mn-lt"/>
                <a:cs typeface="+mn-lt"/>
              </a:rPr>
              <a:t>during consultation </a:t>
            </a:r>
            <a:br>
              <a:rPr lang="en-US" sz="1900">
                <a:ea typeface="+mn-lt"/>
                <a:cs typeface="+mn-lt"/>
              </a:rPr>
            </a:br>
            <a:endParaRPr lang="en-US" sz="800">
              <a:ea typeface="+mn-lt"/>
              <a:cs typeface="+mn-lt"/>
            </a:endParaRPr>
          </a:p>
          <a:p>
            <a:pPr marL="457200" lvl="1" indent="0">
              <a:lnSpc>
                <a:spcPct val="100000"/>
              </a:lnSpc>
              <a:buNone/>
            </a:pPr>
            <a:r>
              <a:rPr lang="en-US" sz="1900" b="1">
                <a:solidFill>
                  <a:schemeClr val="accent2">
                    <a:lumMod val="75000"/>
                  </a:schemeClr>
                </a:solidFill>
                <a:ea typeface="+mn-lt"/>
                <a:cs typeface="+mn-lt"/>
              </a:rPr>
              <a:t>Pain points:</a:t>
            </a:r>
            <a:r>
              <a:rPr lang="en-US" sz="1900">
                <a:ea typeface="+mn-lt"/>
                <a:cs typeface="+mn-lt"/>
              </a:rPr>
              <a:t> In-built app is unable to predict survival rates, Patients are </a:t>
            </a:r>
            <a:r>
              <a:rPr lang="en-US" sz="1900" b="1">
                <a:ea typeface="+mn-lt"/>
                <a:cs typeface="+mn-lt"/>
              </a:rPr>
              <a:t>unable to </a:t>
            </a:r>
            <a:br>
              <a:rPr lang="en-US" sz="1900" b="1">
                <a:ea typeface="+mn-lt"/>
                <a:cs typeface="+mn-lt"/>
              </a:rPr>
            </a:br>
            <a:r>
              <a:rPr lang="en-US" sz="1900" b="1">
                <a:ea typeface="+mn-lt"/>
                <a:cs typeface="+mn-lt"/>
              </a:rPr>
              <a:t>                       understand</a:t>
            </a:r>
            <a:r>
              <a:rPr lang="en-US" sz="1900">
                <a:ea typeface="+mn-lt"/>
                <a:cs typeface="+mn-lt"/>
              </a:rPr>
              <a:t> </a:t>
            </a:r>
            <a:r>
              <a:rPr lang="en-US" sz="1900" b="1">
                <a:ea typeface="+mn-lt"/>
                <a:cs typeface="+mn-lt"/>
              </a:rPr>
              <a:t>charts</a:t>
            </a:r>
            <a:r>
              <a:rPr lang="en-US" sz="1900">
                <a:ea typeface="+mn-lt"/>
                <a:cs typeface="+mn-lt"/>
              </a:rPr>
              <a:t> (cause </a:t>
            </a:r>
            <a:r>
              <a:rPr lang="en-US" sz="1900" b="1">
                <a:ea typeface="+mn-lt"/>
                <a:cs typeface="+mn-lt"/>
              </a:rPr>
              <a:t>miscommunication)</a:t>
            </a:r>
            <a:r>
              <a:rPr lang="en-US" sz="1900">
                <a:ea typeface="+mn-lt"/>
                <a:cs typeface="+mn-lt"/>
              </a:rPr>
              <a:t>  </a:t>
            </a:r>
            <a:br>
              <a:rPr lang="en-US" sz="1800"/>
            </a:br>
            <a:endParaRPr lang="en-US" sz="900">
              <a:cs typeface="Calibri" panose="020F0502020204030204"/>
            </a:endParaRPr>
          </a:p>
          <a:p>
            <a:pPr marL="0" indent="0">
              <a:lnSpc>
                <a:spcPct val="100000"/>
              </a:lnSpc>
              <a:buNone/>
            </a:pPr>
            <a:r>
              <a:rPr lang="en-US" sz="2000" b="1">
                <a:solidFill>
                  <a:srgbClr val="0070C0"/>
                </a:solidFill>
                <a:ea typeface="+mn-lt"/>
                <a:cs typeface="+mn-lt"/>
              </a:rPr>
              <a:t>Persona 2: </a:t>
            </a:r>
            <a:r>
              <a:rPr lang="en-US" sz="2000" b="1" err="1">
                <a:solidFill>
                  <a:srgbClr val="0070C0"/>
                </a:solidFill>
                <a:ea typeface="+mn-lt"/>
                <a:cs typeface="+mn-lt"/>
              </a:rPr>
              <a:t>Mr</a:t>
            </a:r>
            <a:r>
              <a:rPr lang="en-US" sz="2000" b="1">
                <a:solidFill>
                  <a:srgbClr val="0070C0"/>
                </a:solidFill>
                <a:ea typeface="+mn-lt"/>
                <a:cs typeface="+mn-lt"/>
              </a:rPr>
              <a:t>(s). Bean</a:t>
            </a:r>
            <a:endParaRPr lang="en-US" sz="2000" b="1">
              <a:solidFill>
                <a:srgbClr val="0070C0"/>
              </a:solidFill>
              <a:cs typeface="Calibri" panose="020F0502020204030204"/>
            </a:endParaRPr>
          </a:p>
          <a:p>
            <a:pPr marL="0" indent="0">
              <a:lnSpc>
                <a:spcPct val="100000"/>
              </a:lnSpc>
              <a:buNone/>
            </a:pPr>
            <a:endParaRPr lang="en-US" sz="100" b="1" u="sng">
              <a:ea typeface="+mn-lt"/>
              <a:cs typeface="+mn-lt"/>
            </a:endParaRPr>
          </a:p>
          <a:p>
            <a:pPr lvl="1">
              <a:lnSpc>
                <a:spcPct val="100000"/>
              </a:lnSpc>
            </a:pPr>
            <a:r>
              <a:rPr lang="en-US" sz="1900" b="1">
                <a:ea typeface="+mn-lt"/>
                <a:cs typeface="+mn-lt"/>
              </a:rPr>
              <a:t>Senior</a:t>
            </a:r>
            <a:r>
              <a:rPr lang="en-US" sz="1900">
                <a:ea typeface="+mn-lt"/>
                <a:cs typeface="+mn-lt"/>
              </a:rPr>
              <a:t> </a:t>
            </a:r>
            <a:r>
              <a:rPr lang="en-US" sz="1900" b="1">
                <a:ea typeface="+mn-lt"/>
                <a:cs typeface="+mn-lt"/>
              </a:rPr>
              <a:t>Financial Counsellor</a:t>
            </a:r>
            <a:r>
              <a:rPr lang="en-US" sz="1900">
                <a:ea typeface="+mn-lt"/>
                <a:cs typeface="+mn-lt"/>
              </a:rPr>
              <a:t>, working in NCCS for 4 years</a:t>
            </a:r>
          </a:p>
          <a:p>
            <a:pPr lvl="1">
              <a:lnSpc>
                <a:spcPct val="100000"/>
              </a:lnSpc>
            </a:pPr>
            <a:r>
              <a:rPr lang="en-US" sz="1900" b="1">
                <a:ea typeface="+mn-lt"/>
                <a:cs typeface="+mn-lt"/>
              </a:rPr>
              <a:t>Provides financial advice </a:t>
            </a:r>
            <a:r>
              <a:rPr lang="en-US" sz="1900">
                <a:ea typeface="+mn-lt"/>
                <a:cs typeface="+mn-lt"/>
              </a:rPr>
              <a:t>to patients and their next-of-kin</a:t>
            </a:r>
            <a:br>
              <a:rPr lang="en-US" sz="1900">
                <a:ea typeface="+mn-lt"/>
                <a:cs typeface="+mn-lt"/>
              </a:rPr>
            </a:br>
            <a:r>
              <a:rPr lang="en-US" sz="1900">
                <a:ea typeface="+mn-lt"/>
                <a:cs typeface="+mn-lt"/>
              </a:rPr>
              <a:t>(Briefs them on </a:t>
            </a:r>
            <a:r>
              <a:rPr lang="en-US" sz="1900" b="1">
                <a:ea typeface="+mn-lt"/>
                <a:cs typeface="+mn-lt"/>
              </a:rPr>
              <a:t>short-term estimated costs for treatment</a:t>
            </a:r>
            <a:r>
              <a:rPr lang="en-US" sz="1900">
                <a:ea typeface="+mn-lt"/>
                <a:cs typeface="+mn-lt"/>
              </a:rPr>
              <a:t> </a:t>
            </a:r>
            <a:r>
              <a:rPr lang="en-US" sz="1900" b="1">
                <a:ea typeface="+mn-lt"/>
                <a:cs typeface="+mn-lt"/>
              </a:rPr>
              <a:t>&amp; cost breakdown)</a:t>
            </a:r>
            <a:br>
              <a:rPr lang="en-US" sz="1900">
                <a:ea typeface="+mn-lt"/>
                <a:cs typeface="+mn-lt"/>
              </a:rPr>
            </a:br>
            <a:endParaRPr lang="en-US" sz="800">
              <a:solidFill>
                <a:srgbClr val="000000"/>
              </a:solidFill>
              <a:ea typeface="+mn-lt"/>
              <a:cs typeface="+mn-lt"/>
            </a:endParaRPr>
          </a:p>
          <a:p>
            <a:pPr marL="457200" lvl="1" indent="0">
              <a:lnSpc>
                <a:spcPct val="100000"/>
              </a:lnSpc>
              <a:buNone/>
            </a:pPr>
            <a:r>
              <a:rPr lang="en-US" sz="1900" b="1">
                <a:solidFill>
                  <a:schemeClr val="accent2">
                    <a:lumMod val="75000"/>
                  </a:schemeClr>
                </a:solidFill>
                <a:ea typeface="+mn-lt"/>
                <a:cs typeface="+mn-lt"/>
              </a:rPr>
              <a:t>Pain points:</a:t>
            </a:r>
            <a:r>
              <a:rPr lang="en-US" sz="1900">
                <a:ea typeface="+mn-lt"/>
                <a:cs typeface="+mn-lt"/>
              </a:rPr>
              <a:t> </a:t>
            </a:r>
            <a:r>
              <a:rPr lang="en-US" sz="1900" b="1">
                <a:ea typeface="+mn-lt"/>
                <a:cs typeface="+mn-lt"/>
              </a:rPr>
              <a:t>Unable to forecast patient’s future/overall cost</a:t>
            </a:r>
            <a:r>
              <a:rPr lang="en-US" sz="1900">
                <a:ea typeface="+mn-lt"/>
                <a:cs typeface="+mn-lt"/>
              </a:rPr>
              <a:t>. S(He) </a:t>
            </a:r>
            <a:r>
              <a:rPr lang="en-US" sz="1900" b="1">
                <a:ea typeface="+mn-lt"/>
                <a:cs typeface="+mn-lt"/>
              </a:rPr>
              <a:t>lacks time </a:t>
            </a:r>
            <a:r>
              <a:rPr lang="en-US" sz="1900">
                <a:ea typeface="+mn-lt"/>
                <a:cs typeface="+mn-lt"/>
              </a:rPr>
              <a:t>to </a:t>
            </a:r>
            <a:br>
              <a:rPr lang="en-US" sz="1900">
                <a:ea typeface="+mn-lt"/>
                <a:cs typeface="+mn-lt"/>
              </a:rPr>
            </a:br>
            <a:r>
              <a:rPr lang="en-US" sz="1900">
                <a:ea typeface="+mn-lt"/>
                <a:cs typeface="+mn-lt"/>
              </a:rPr>
              <a:t>                       individually </a:t>
            </a:r>
            <a:r>
              <a:rPr lang="en-US" sz="1900" b="1">
                <a:ea typeface="+mn-lt"/>
                <a:cs typeface="+mn-lt"/>
              </a:rPr>
              <a:t>manage </a:t>
            </a:r>
            <a:r>
              <a:rPr lang="en-US" sz="1900">
                <a:ea typeface="+mn-lt"/>
                <a:cs typeface="+mn-lt"/>
              </a:rPr>
              <a:t>each patient’s finances due to increase in tasks</a:t>
            </a:r>
            <a:endParaRPr lang="en-US" sz="1900">
              <a:cs typeface="Calibri"/>
            </a:endParaRPr>
          </a:p>
          <a:p>
            <a:pPr>
              <a:lnSpc>
                <a:spcPct val="100000"/>
              </a:lnSpc>
            </a:pPr>
            <a:endParaRPr lang="en-US">
              <a:cs typeface="Calibri" panose="020F0502020204030204"/>
            </a:endParaRPr>
          </a:p>
        </p:txBody>
      </p:sp>
      <p:pic>
        <p:nvPicPr>
          <p:cNvPr id="4" name="Picture 6" descr="Image result for doctor icon">
            <a:extLst>
              <a:ext uri="{FF2B5EF4-FFF2-40B4-BE49-F238E27FC236}">
                <a16:creationId xmlns:a16="http://schemas.microsoft.com/office/drawing/2014/main" id="{B04854E8-F391-444D-8CFC-9D32DD3525D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8410" y1="44250" x2="58375" y2="42125"/>
                        <a14:foregroundMark x1="58468" y1="47750" x2="58410" y2="44250"/>
                        <a14:foregroundMark x1="58461" y1="47287" x2="58468" y2="47750"/>
                        <a14:foregroundMark x1="58750" y1="64875" x2="58585" y2="54881"/>
                        <a14:foregroundMark x1="40000" y1="79625" x2="45375" y2="49875"/>
                        <a14:foregroundMark x1="30000" y1="77500" x2="37625" y2="64500"/>
                        <a14:foregroundMark x1="26500" y1="70375" x2="42875" y2="56750"/>
                        <a14:foregroundMark x1="63875" y1="77000" x2="51625" y2="59125"/>
                        <a14:foregroundMark x1="75000" y1="79000" x2="59875" y2="56750"/>
                        <a14:foregroundMark x1="59926" y1="56794" x2="58154" y2="55259"/>
                        <a14:backgroundMark x1="65625" y1="33125" x2="65625" y2="33125"/>
                        <a14:backgroundMark x1="65625" y1="33125" x2="65625" y2="33125"/>
                        <a14:backgroundMark x1="66125" y1="33625" x2="66125" y2="33625"/>
                        <a14:backgroundMark x1="66125" y1="33625" x2="66125" y2="33625"/>
                        <a14:backgroundMark x1="67750" y1="37875" x2="67750" y2="37875"/>
                        <a14:backgroundMark x1="61250" y1="44250" x2="61250" y2="44250"/>
                        <a14:backgroundMark x1="60875" y1="48375" x2="60875" y2="48375"/>
                        <a14:backgroundMark x1="60875" y1="48375" x2="60875" y2="48375"/>
                        <a14:backgroundMark x1="59250" y1="47750" x2="59250" y2="47750"/>
                        <a14:backgroundMark x1="59250" y1="47750" x2="59250" y2="47750"/>
                        <a14:backgroundMark x1="59250" y1="47750" x2="59250" y2="47750"/>
                        <a14:backgroundMark x1="60500" y1="53500" x2="60500" y2="53500"/>
                        <a14:backgroundMark x1="60500" y1="53500" x2="60500" y2="53500"/>
                        <a14:backgroundMark x1="60500" y1="53500" x2="60500" y2="53500"/>
                        <a14:backgroundMark x1="58375" y1="50250" x2="58375" y2="50250"/>
                        <a14:backgroundMark x1="58375" y1="50250" x2="58375" y2="50250"/>
                        <a14:backgroundMark x1="58375" y1="50250" x2="58375" y2="50250"/>
                        <a14:backgroundMark x1="61000" y1="47750" x2="61000" y2="47750"/>
                        <a14:backgroundMark x1="61000" y1="47750" x2="63875" y2="41875"/>
                        <a14:backgroundMark x1="58000" y1="51875" x2="57500" y2="51125"/>
                        <a14:backgroundMark x1="58375" y1="50875" x2="57750" y2="50750"/>
                        <a14:backgroundMark x1="63625" y1="22500" x2="64125" y2="28875"/>
                        <a14:backgroundMark x1="56500" y1="17125" x2="62000" y2="21625"/>
                        <a14:backgroundMark x1="62000" y1="21625" x2="65625" y2="30375"/>
                        <a14:backgroundMark x1="63875" y1="32375" x2="63875" y2="32375"/>
                        <a14:backgroundMark x1="63875" y1="32375" x2="63875" y2="32375"/>
                        <a14:backgroundMark x1="63875" y1="32375" x2="64375" y2="33000"/>
                        <a14:backgroundMark x1="63625" y1="31875" x2="65625" y2="33125"/>
                        <a14:backgroundMark x1="63250" y1="31500" x2="64625" y2="31125"/>
                        <a14:backgroundMark x1="54625" y1="17375" x2="54625" y2="17375"/>
                        <a14:backgroundMark x1="57500" y1="50750" x2="59125" y2="49000"/>
                        <a14:backgroundMark x1="58375" y1="48375" x2="58375" y2="48375"/>
                        <a14:backgroundMark x1="58375" y1="51000" x2="58375" y2="51000"/>
                        <a14:backgroundMark x1="59125" y1="51875" x2="58875" y2="50875"/>
                        <a14:backgroundMark x1="59000" y1="52375" x2="58625" y2="51000"/>
                        <a14:backgroundMark x1="58625" y1="51000" x2="60875" y2="52875"/>
                        <a14:backgroundMark x1="58250" y1="49500" x2="59625" y2="51375"/>
                      </a14:backgroundRemoval>
                    </a14:imgEffect>
                  </a14:imgLayer>
                </a14:imgProps>
              </a:ext>
              <a:ext uri="{28A0092B-C50C-407E-A947-70E740481C1C}">
                <a14:useLocalDpi xmlns:a14="http://schemas.microsoft.com/office/drawing/2010/main" val="0"/>
              </a:ext>
            </a:extLst>
          </a:blip>
          <a:srcRect/>
          <a:stretch>
            <a:fillRect/>
          </a:stretch>
        </p:blipFill>
        <p:spPr bwMode="auto">
          <a:xfrm>
            <a:off x="0" y="1274673"/>
            <a:ext cx="2646829" cy="2646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ccountant icon">
            <a:extLst>
              <a:ext uri="{FF2B5EF4-FFF2-40B4-BE49-F238E27FC236}">
                <a16:creationId xmlns:a16="http://schemas.microsoft.com/office/drawing/2014/main" id="{DDF7F454-8615-425B-BF5B-09C84F05AC3C}"/>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5469" b="95898" l="3711" r="94922">
                        <a14:foregroundMark x1="41211" y1="14258" x2="33789" y2="12891"/>
                        <a14:foregroundMark x1="29688" y1="8789" x2="25586" y2="12305"/>
                        <a14:foregroundMark x1="43945" y1="6055" x2="35938" y2="5469"/>
                        <a14:foregroundMark x1="25586" y1="74023" x2="43555" y2="91797"/>
                        <a14:foregroundMark x1="43555" y1="91797" x2="45313" y2="92383"/>
                        <a14:foregroundMark x1="39844" y1="67383" x2="60938" y2="84961"/>
                        <a14:foregroundMark x1="39258" y1="60547" x2="61523" y2="74023"/>
                        <a14:foregroundMark x1="61523" y1="74023" x2="65820" y2="78906"/>
                        <a14:foregroundMark x1="31836" y1="63867" x2="46680" y2="87500"/>
                        <a14:foregroundMark x1="46680" y1="87500" x2="24219" y2="71289"/>
                        <a14:foregroundMark x1="25000" y1="63867" x2="13477" y2="84766"/>
                        <a14:foregroundMark x1="13477" y1="84766" x2="37695" y2="62500"/>
                        <a14:foregroundMark x1="37695" y1="62500" x2="25000" y2="63867"/>
                        <a14:foregroundMark x1="22266" y1="57813" x2="6445" y2="81250"/>
                        <a14:foregroundMark x1="6445" y1="81250" x2="23242" y2="62695"/>
                        <a14:foregroundMark x1="23242" y1="62695" x2="23633" y2="61914"/>
                        <a14:foregroundMark x1="4688" y1="87695" x2="31836" y2="93164"/>
                        <a14:foregroundMark x1="31836" y1="93164" x2="3906" y2="87695"/>
                        <a14:foregroundMark x1="61719" y1="80273" x2="85547" y2="85352"/>
                        <a14:foregroundMark x1="85547" y1="85352" x2="62305" y2="75391"/>
                        <a14:foregroundMark x1="63086" y1="74023" x2="83398" y2="80273"/>
                        <a14:foregroundMark x1="63672" y1="69922" x2="87695" y2="69141"/>
                        <a14:foregroundMark x1="87695" y1="69141" x2="85938" y2="92969"/>
                        <a14:foregroundMark x1="85938" y1="92969" x2="63281" y2="80664"/>
                        <a14:foregroundMark x1="63281" y1="80664" x2="62305" y2="72656"/>
                        <a14:foregroundMark x1="60938" y1="66016" x2="85547" y2="65234"/>
                        <a14:foregroundMark x1="85547" y1="65234" x2="61719" y2="66602"/>
                        <a14:foregroundMark x1="89648" y1="67969" x2="88867" y2="77539"/>
                        <a14:foregroundMark x1="86133" y1="67969" x2="94922" y2="86914"/>
                        <a14:foregroundMark x1="55664" y1="96484" x2="80664" y2="93750"/>
                        <a14:foregroundMark x1="80664" y1="93750" x2="12695" y2="95898"/>
                        <a14:foregroundMark x1="32422" y1="9570" x2="33789" y2="18359"/>
                        <a14:foregroundMark x1="30469" y1="10938" x2="34570" y2="24414"/>
                        <a14:foregroundMark x1="27734" y1="10156" x2="32422" y2="9570"/>
                        <a14:foregroundMark x1="35156" y1="8789" x2="19727" y2="31445"/>
                        <a14:foregroundMark x1="19727" y1="31445" x2="37109" y2="12891"/>
                        <a14:foregroundMark x1="37109" y1="12891" x2="31836" y2="8789"/>
                        <a14:foregroundMark x1="28320" y1="8203" x2="21680" y2="15039"/>
                        <a14:foregroundMark x1="22266" y1="15625" x2="20313" y2="26563"/>
                        <a14:foregroundMark x1="37500" y1="12891" x2="38672" y2="12891"/>
                        <a14:foregroundMark x1="41016" y1="12305" x2="47461" y2="14258"/>
                        <a14:foregroundMark x1="42969" y1="9766" x2="50195" y2="18750"/>
                        <a14:foregroundMark x1="46094" y1="10938" x2="50391" y2="21680"/>
                        <a14:foregroundMark x1="46484" y1="8594" x2="50781" y2="14648"/>
                        <a14:foregroundMark x1="50195" y1="25195" x2="47070" y2="31250"/>
                      </a14:backgroundRemoval>
                    </a14:imgEffect>
                  </a14:imgLayer>
                </a14:imgProps>
              </a:ext>
              <a:ext uri="{28A0092B-C50C-407E-A947-70E740481C1C}">
                <a14:useLocalDpi xmlns:a14="http://schemas.microsoft.com/office/drawing/2010/main" val="0"/>
              </a:ext>
            </a:extLst>
          </a:blip>
          <a:srcRect/>
          <a:stretch>
            <a:fillRect/>
          </a:stretch>
        </p:blipFill>
        <p:spPr bwMode="auto">
          <a:xfrm>
            <a:off x="577132" y="4326183"/>
            <a:ext cx="1880144" cy="1880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566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F2B7-B819-40CC-9FE1-2EBCF6710200}"/>
              </a:ext>
            </a:extLst>
          </p:cNvPr>
          <p:cNvSpPr>
            <a:spLocks noGrp="1"/>
          </p:cNvSpPr>
          <p:nvPr>
            <p:ph type="title"/>
          </p:nvPr>
        </p:nvSpPr>
        <p:spPr>
          <a:xfrm>
            <a:off x="838200" y="158257"/>
            <a:ext cx="10515600" cy="1325563"/>
          </a:xfrm>
        </p:spPr>
        <p:txBody>
          <a:bodyPr/>
          <a:lstStyle/>
          <a:p>
            <a:r>
              <a:rPr lang="en-SG" b="1">
                <a:solidFill>
                  <a:schemeClr val="accent1"/>
                </a:solidFill>
                <a:latin typeface="+mn-lt"/>
              </a:rPr>
              <a:t>Use Case Summary</a:t>
            </a:r>
          </a:p>
        </p:txBody>
      </p:sp>
      <p:graphicFrame>
        <p:nvGraphicFramePr>
          <p:cNvPr id="4" name="Table 4">
            <a:extLst>
              <a:ext uri="{FF2B5EF4-FFF2-40B4-BE49-F238E27FC236}">
                <a16:creationId xmlns:a16="http://schemas.microsoft.com/office/drawing/2014/main" id="{9EB34D00-83B3-41CA-B522-1C992010302B}"/>
              </a:ext>
            </a:extLst>
          </p:cNvPr>
          <p:cNvGraphicFramePr>
            <a:graphicFrameLocks noGrp="1"/>
          </p:cNvGraphicFramePr>
          <p:nvPr>
            <p:extLst>
              <p:ext uri="{D42A27DB-BD31-4B8C-83A1-F6EECF244321}">
                <p14:modId xmlns:p14="http://schemas.microsoft.com/office/powerpoint/2010/main" val="2146275104"/>
              </p:ext>
            </p:extLst>
          </p:nvPr>
        </p:nvGraphicFramePr>
        <p:xfrm>
          <a:off x="705853" y="1289282"/>
          <a:ext cx="10744619" cy="5240810"/>
        </p:xfrm>
        <a:graphic>
          <a:graphicData uri="http://schemas.openxmlformats.org/drawingml/2006/table">
            <a:tbl>
              <a:tblPr firstRow="1" bandRow="1">
                <a:tableStyleId>{5C22544A-7EE6-4342-B048-85BDC9FD1C3A}</a:tableStyleId>
              </a:tblPr>
              <a:tblGrid>
                <a:gridCol w="1354893">
                  <a:extLst>
                    <a:ext uri="{9D8B030D-6E8A-4147-A177-3AD203B41FA5}">
                      <a16:colId xmlns:a16="http://schemas.microsoft.com/office/drawing/2014/main" val="2117181008"/>
                    </a:ext>
                  </a:extLst>
                </a:gridCol>
                <a:gridCol w="9389726">
                  <a:extLst>
                    <a:ext uri="{9D8B030D-6E8A-4147-A177-3AD203B41FA5}">
                      <a16:colId xmlns:a16="http://schemas.microsoft.com/office/drawing/2014/main" val="3981564497"/>
                    </a:ext>
                  </a:extLst>
                </a:gridCol>
              </a:tblGrid>
              <a:tr h="437018">
                <a:tc>
                  <a:txBody>
                    <a:bodyPr/>
                    <a:lstStyle/>
                    <a:p>
                      <a:pPr>
                        <a:spcBef>
                          <a:spcPts val="130"/>
                        </a:spcBef>
                        <a:spcAft>
                          <a:spcPts val="110"/>
                        </a:spcAft>
                      </a:pPr>
                      <a:r>
                        <a:rPr lang="en-SG" sz="2000"/>
                        <a:t>User</a:t>
                      </a:r>
                    </a:p>
                  </a:txBody>
                  <a:tcPr/>
                </a:tc>
                <a:tc>
                  <a:txBody>
                    <a:bodyPr/>
                    <a:lstStyle/>
                    <a:p>
                      <a:pPr>
                        <a:spcBef>
                          <a:spcPts val="130"/>
                        </a:spcBef>
                        <a:spcAft>
                          <a:spcPts val="110"/>
                        </a:spcAft>
                      </a:pPr>
                      <a:r>
                        <a:rPr lang="en-SG" sz="2000"/>
                        <a:t>Details</a:t>
                      </a:r>
                    </a:p>
                  </a:txBody>
                  <a:tcPr/>
                </a:tc>
                <a:extLst>
                  <a:ext uri="{0D108BD9-81ED-4DB2-BD59-A6C34878D82A}">
                    <a16:rowId xmlns:a16="http://schemas.microsoft.com/office/drawing/2014/main" val="903945287"/>
                  </a:ext>
                </a:extLst>
              </a:tr>
              <a:tr h="1008504">
                <a:tc>
                  <a:txBody>
                    <a:bodyPr/>
                    <a:lstStyle/>
                    <a:p>
                      <a:pPr>
                        <a:spcBef>
                          <a:spcPts val="130"/>
                        </a:spcBef>
                        <a:spcAft>
                          <a:spcPts val="110"/>
                        </a:spcAft>
                      </a:pPr>
                      <a:r>
                        <a:rPr lang="en-SG" sz="2000" b="1"/>
                        <a:t>Patient</a:t>
                      </a:r>
                    </a:p>
                  </a:txBody>
                  <a:tcPr/>
                </a:tc>
                <a:tc>
                  <a:txBody>
                    <a:bodyPr/>
                    <a:lstStyle/>
                    <a:p>
                      <a:pPr>
                        <a:spcBef>
                          <a:spcPts val="130"/>
                        </a:spcBef>
                        <a:spcAft>
                          <a:spcPts val="110"/>
                        </a:spcAft>
                      </a:pPr>
                      <a:r>
                        <a:rPr lang="en-SG" sz="1800"/>
                        <a:t>Goh Yakun - H</a:t>
                      </a:r>
                      <a:r>
                        <a:rPr lang="en-SG" sz="1800" b="0"/>
                        <a:t>as</a:t>
                      </a:r>
                      <a:r>
                        <a:rPr lang="en-SG" sz="1800" b="1"/>
                        <a:t> stage 1 breast cancer</a:t>
                      </a:r>
                      <a:r>
                        <a:rPr lang="en-SG" sz="1800"/>
                        <a:t> and just had breast surgery. </a:t>
                      </a:r>
                      <a:br>
                        <a:rPr lang="en-SG" sz="1800"/>
                      </a:br>
                      <a:r>
                        <a:rPr lang="en-SG" sz="1800" b="1"/>
                        <a:t>Cancer Inputs</a:t>
                      </a:r>
                      <a:r>
                        <a:rPr lang="en-SG" sz="1800"/>
                        <a:t>: Age @ Dx 21, Tstage - Tis, ER Positive, PR Positive, Her2 Negative, </a:t>
                      </a:r>
                      <a:br>
                        <a:rPr lang="en-SG" sz="1800"/>
                      </a:br>
                      <a:r>
                        <a:rPr lang="en-SG" sz="1800"/>
                        <a:t>                           Size Precise = 1.3, Node Pos = 0, Nstage - N0, Mstage - M0</a:t>
                      </a:r>
                    </a:p>
                  </a:txBody>
                  <a:tcPr/>
                </a:tc>
                <a:extLst>
                  <a:ext uri="{0D108BD9-81ED-4DB2-BD59-A6C34878D82A}">
                    <a16:rowId xmlns:a16="http://schemas.microsoft.com/office/drawing/2014/main" val="4166586989"/>
                  </a:ext>
                </a:extLst>
              </a:tr>
              <a:tr h="2601472">
                <a:tc>
                  <a:txBody>
                    <a:bodyPr/>
                    <a:lstStyle/>
                    <a:p>
                      <a:pPr>
                        <a:spcBef>
                          <a:spcPts val="130"/>
                        </a:spcBef>
                        <a:spcAft>
                          <a:spcPts val="110"/>
                        </a:spcAft>
                      </a:pPr>
                      <a:r>
                        <a:rPr lang="en-SG" sz="2000" b="1"/>
                        <a:t>Surgeon</a:t>
                      </a:r>
                      <a:endParaRPr lang="en-SG" sz="2000"/>
                    </a:p>
                  </a:txBody>
                  <a:tcPr/>
                </a:tc>
                <a:tc>
                  <a:txBody>
                    <a:bodyPr/>
                    <a:lstStyle/>
                    <a:p>
                      <a:pPr marL="0" indent="0">
                        <a:lnSpc>
                          <a:spcPct val="120000"/>
                        </a:lnSpc>
                        <a:spcBef>
                          <a:spcPts val="130"/>
                        </a:spcBef>
                        <a:spcAft>
                          <a:spcPts val="110"/>
                        </a:spcAft>
                        <a:buNone/>
                      </a:pPr>
                      <a:r>
                        <a:rPr lang="en-SG" sz="1800"/>
                        <a:t>1. While waiting for Patient, Surgeon </a:t>
                      </a:r>
                      <a:r>
                        <a:rPr lang="en-SG" sz="1800" b="1"/>
                        <a:t>reads descriptive charts from summary dashboard</a:t>
                      </a:r>
                      <a:endParaRPr lang="en-SG" sz="1800"/>
                    </a:p>
                    <a:p>
                      <a:pPr marL="0" indent="0">
                        <a:lnSpc>
                          <a:spcPct val="120000"/>
                        </a:lnSpc>
                        <a:spcBef>
                          <a:spcPts val="130"/>
                        </a:spcBef>
                        <a:spcAft>
                          <a:spcPts val="110"/>
                        </a:spcAft>
                        <a:buNone/>
                      </a:pPr>
                      <a:r>
                        <a:rPr lang="en-SG" sz="1800"/>
                        <a:t>2. When patient arrives, Surgeon </a:t>
                      </a:r>
                      <a:r>
                        <a:rPr lang="en-SG" sz="1800" b="1"/>
                        <a:t>fills in the patient’s </a:t>
                      </a:r>
                      <a:r>
                        <a:rPr lang="en-SG" sz="1800"/>
                        <a:t>cancer results </a:t>
                      </a:r>
                      <a:r>
                        <a:rPr lang="en-SG" sz="1800" b="0"/>
                        <a:t>in</a:t>
                      </a:r>
                      <a:r>
                        <a:rPr lang="en-SG" sz="1800" b="1"/>
                        <a:t> calculator form</a:t>
                      </a:r>
                      <a:endParaRPr lang="en-SG" sz="1800"/>
                    </a:p>
                    <a:p>
                      <a:pPr marL="0" indent="0">
                        <a:lnSpc>
                          <a:spcPct val="120000"/>
                        </a:lnSpc>
                        <a:spcBef>
                          <a:spcPts val="130"/>
                        </a:spcBef>
                        <a:spcAft>
                          <a:spcPts val="110"/>
                        </a:spcAft>
                        <a:buNone/>
                      </a:pPr>
                      <a:r>
                        <a:rPr lang="en-SG" sz="1800"/>
                        <a:t>3. App </a:t>
                      </a:r>
                      <a:r>
                        <a:rPr lang="en-SG" sz="1800" b="1"/>
                        <a:t>displays result charts</a:t>
                      </a:r>
                      <a:r>
                        <a:rPr lang="en-SG" sz="1800"/>
                        <a:t> in </a:t>
                      </a:r>
                      <a:r>
                        <a:rPr lang="en-SG" sz="1800" b="0"/>
                        <a:t>results page</a:t>
                      </a:r>
                      <a:r>
                        <a:rPr lang="en-SG" sz="1800"/>
                        <a:t>, based on cancer inputs</a:t>
                      </a:r>
                      <a:endParaRPr lang="en-SG" sz="1800" b="1"/>
                    </a:p>
                    <a:p>
                      <a:pPr marL="0" indent="0">
                        <a:lnSpc>
                          <a:spcPct val="120000"/>
                        </a:lnSpc>
                        <a:spcBef>
                          <a:spcPts val="130"/>
                        </a:spcBef>
                        <a:spcAft>
                          <a:spcPts val="110"/>
                        </a:spcAft>
                        <a:buNone/>
                      </a:pPr>
                      <a:r>
                        <a:rPr lang="en-SG" sz="1800"/>
                        <a:t>4. To explain patient’s survival rates, Surgeon goes ‘</a:t>
                      </a:r>
                      <a:r>
                        <a:rPr lang="en-SG" sz="1800" b="1"/>
                        <a:t>Patient View’ </a:t>
                      </a:r>
                      <a:r>
                        <a:rPr lang="en-SG" sz="1800"/>
                        <a:t>tab &amp; summarises information using UI-friendly charts</a:t>
                      </a:r>
                    </a:p>
                    <a:p>
                      <a:pPr marL="0" indent="0">
                        <a:lnSpc>
                          <a:spcPct val="120000"/>
                        </a:lnSpc>
                        <a:spcBef>
                          <a:spcPts val="130"/>
                        </a:spcBef>
                        <a:spcAft>
                          <a:spcPts val="110"/>
                        </a:spcAft>
                        <a:buNone/>
                      </a:pPr>
                      <a:r>
                        <a:rPr lang="en-SG" sz="1800"/>
                        <a:t>5. Surgeon simplifies charts in ‘</a:t>
                      </a:r>
                      <a:r>
                        <a:rPr lang="en-SG" sz="1800" b="1"/>
                        <a:t>Doctor View’ - displays complex prediction charts</a:t>
                      </a:r>
                      <a:r>
                        <a:rPr lang="en-SG" sz="1800"/>
                        <a:t> based on patient’s biopsy</a:t>
                      </a:r>
                    </a:p>
                  </a:txBody>
                  <a:tcPr/>
                </a:tc>
                <a:extLst>
                  <a:ext uri="{0D108BD9-81ED-4DB2-BD59-A6C34878D82A}">
                    <a16:rowId xmlns:a16="http://schemas.microsoft.com/office/drawing/2014/main" val="4260588063"/>
                  </a:ext>
                </a:extLst>
              </a:tr>
              <a:tr h="1193816">
                <a:tc>
                  <a:txBody>
                    <a:bodyPr/>
                    <a:lstStyle/>
                    <a:p>
                      <a:pPr>
                        <a:spcBef>
                          <a:spcPts val="130"/>
                        </a:spcBef>
                        <a:spcAft>
                          <a:spcPts val="110"/>
                        </a:spcAft>
                      </a:pPr>
                      <a:r>
                        <a:rPr lang="en-SG" sz="2000" b="1"/>
                        <a:t>Financial Counsellor</a:t>
                      </a:r>
                      <a:endParaRPr lang="en-SG" sz="2000"/>
                    </a:p>
                  </a:txBody>
                  <a:tcPr/>
                </a:tc>
                <a:tc>
                  <a:txBody>
                    <a:bodyPr/>
                    <a:lstStyle/>
                    <a:p>
                      <a:pPr marL="0" indent="0">
                        <a:lnSpc>
                          <a:spcPct val="120000"/>
                        </a:lnSpc>
                        <a:spcBef>
                          <a:spcPts val="130"/>
                        </a:spcBef>
                        <a:spcAft>
                          <a:spcPts val="110"/>
                        </a:spcAft>
                        <a:buNone/>
                      </a:pPr>
                      <a:r>
                        <a:rPr lang="en-SG" sz="1800"/>
                        <a:t>1. During consultation, Counsellor </a:t>
                      </a:r>
                      <a:r>
                        <a:rPr lang="en-SG" sz="1800" b="1"/>
                        <a:t>fills in patient’s results</a:t>
                      </a:r>
                      <a:r>
                        <a:rPr lang="en-SG" sz="1800"/>
                        <a:t> </a:t>
                      </a:r>
                      <a:r>
                        <a:rPr lang="en-SG" sz="1800" b="1"/>
                        <a:t>in calculator form </a:t>
                      </a:r>
                      <a:r>
                        <a:rPr lang="en-SG" sz="1800"/>
                        <a:t>with information from Surgeon’s memorandum</a:t>
                      </a:r>
                    </a:p>
                    <a:p>
                      <a:pPr marL="0" indent="0">
                        <a:lnSpc>
                          <a:spcPct val="120000"/>
                        </a:lnSpc>
                        <a:spcBef>
                          <a:spcPts val="130"/>
                        </a:spcBef>
                        <a:spcAft>
                          <a:spcPts val="110"/>
                        </a:spcAft>
                        <a:buNone/>
                      </a:pPr>
                      <a:r>
                        <a:rPr lang="en-SG" sz="1800"/>
                        <a:t>2. Under </a:t>
                      </a:r>
                      <a:r>
                        <a:rPr lang="en-SG" sz="1800" b="1"/>
                        <a:t>“Cost Prediction” Tab</a:t>
                      </a:r>
                      <a:r>
                        <a:rPr lang="en-SG" sz="1800"/>
                        <a:t>, </a:t>
                      </a:r>
                      <a:r>
                        <a:rPr lang="en-SG" sz="1800" b="1"/>
                        <a:t>financial</a:t>
                      </a:r>
                      <a:r>
                        <a:rPr lang="en-SG" sz="1800"/>
                        <a:t> </a:t>
                      </a:r>
                      <a:r>
                        <a:rPr lang="en-SG" sz="1800" b="1"/>
                        <a:t>cost prediction is generated </a:t>
                      </a:r>
                      <a:r>
                        <a:rPr lang="en-SG" sz="1800"/>
                        <a:t>and displayed</a:t>
                      </a:r>
                      <a:endParaRPr lang="en-SG" sz="1800" b="1"/>
                    </a:p>
                  </a:txBody>
                  <a:tcPr/>
                </a:tc>
                <a:extLst>
                  <a:ext uri="{0D108BD9-81ED-4DB2-BD59-A6C34878D82A}">
                    <a16:rowId xmlns:a16="http://schemas.microsoft.com/office/drawing/2014/main" val="1797425673"/>
                  </a:ext>
                </a:extLst>
              </a:tr>
            </a:tbl>
          </a:graphicData>
        </a:graphic>
      </p:graphicFrame>
      <p:pic>
        <p:nvPicPr>
          <p:cNvPr id="8" name="Picture 6" descr="Image result for doctor icon">
            <a:extLst>
              <a:ext uri="{FF2B5EF4-FFF2-40B4-BE49-F238E27FC236}">
                <a16:creationId xmlns:a16="http://schemas.microsoft.com/office/drawing/2014/main" id="{48FC26C3-3102-4735-A1F1-CE833DD7612A}"/>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58410" y1="44250" x2="58375" y2="42125"/>
                        <a14:foregroundMark x1="58468" y1="47750" x2="58410" y2="44250"/>
                        <a14:foregroundMark x1="58461" y1="47287" x2="58468" y2="47750"/>
                        <a14:foregroundMark x1="58750" y1="64875" x2="58585" y2="54881"/>
                        <a14:foregroundMark x1="40000" y1="79625" x2="45375" y2="49875"/>
                        <a14:foregroundMark x1="30000" y1="77500" x2="37625" y2="64500"/>
                        <a14:foregroundMark x1="26500" y1="70375" x2="42875" y2="56750"/>
                        <a14:foregroundMark x1="63875" y1="77000" x2="51625" y2="59125"/>
                        <a14:foregroundMark x1="75000" y1="79000" x2="59875" y2="56750"/>
                        <a14:foregroundMark x1="59926" y1="56794" x2="58154" y2="55259"/>
                        <a14:backgroundMark x1="65625" y1="33125" x2="65625" y2="33125"/>
                        <a14:backgroundMark x1="65625" y1="33125" x2="65625" y2="33125"/>
                        <a14:backgroundMark x1="66125" y1="33625" x2="66125" y2="33625"/>
                        <a14:backgroundMark x1="66125" y1="33625" x2="66125" y2="33625"/>
                        <a14:backgroundMark x1="67750" y1="37875" x2="67750" y2="37875"/>
                        <a14:backgroundMark x1="61250" y1="44250" x2="61250" y2="44250"/>
                        <a14:backgroundMark x1="60875" y1="48375" x2="60875" y2="48375"/>
                        <a14:backgroundMark x1="60875" y1="48375" x2="60875" y2="48375"/>
                        <a14:backgroundMark x1="59250" y1="47750" x2="59250" y2="47750"/>
                        <a14:backgroundMark x1="59250" y1="47750" x2="59250" y2="47750"/>
                        <a14:backgroundMark x1="59250" y1="47750" x2="59250" y2="47750"/>
                        <a14:backgroundMark x1="60500" y1="53500" x2="60500" y2="53500"/>
                        <a14:backgroundMark x1="60500" y1="53500" x2="60500" y2="53500"/>
                        <a14:backgroundMark x1="60500" y1="53500" x2="60500" y2="53500"/>
                        <a14:backgroundMark x1="58375" y1="50250" x2="58375" y2="50250"/>
                        <a14:backgroundMark x1="58375" y1="50250" x2="58375" y2="50250"/>
                        <a14:backgroundMark x1="58375" y1="50250" x2="58375" y2="50250"/>
                        <a14:backgroundMark x1="61000" y1="47750" x2="61000" y2="47750"/>
                        <a14:backgroundMark x1="61000" y1="47750" x2="63875" y2="41875"/>
                        <a14:backgroundMark x1="58000" y1="51875" x2="57500" y2="51125"/>
                        <a14:backgroundMark x1="58375" y1="50875" x2="57750" y2="50750"/>
                        <a14:backgroundMark x1="63625" y1="22500" x2="64125" y2="28875"/>
                        <a14:backgroundMark x1="56500" y1="17125" x2="62000" y2="21625"/>
                        <a14:backgroundMark x1="62000" y1="21625" x2="65625" y2="30375"/>
                        <a14:backgroundMark x1="63875" y1="32375" x2="63875" y2="32375"/>
                        <a14:backgroundMark x1="63875" y1="32375" x2="63875" y2="32375"/>
                        <a14:backgroundMark x1="63875" y1="32375" x2="64375" y2="33000"/>
                        <a14:backgroundMark x1="63625" y1="31875" x2="65625" y2="33125"/>
                        <a14:backgroundMark x1="63250" y1="31500" x2="64625" y2="31125"/>
                        <a14:backgroundMark x1="54625" y1="17375" x2="54625" y2="17375"/>
                        <a14:backgroundMark x1="57500" y1="50750" x2="59125" y2="49000"/>
                        <a14:backgroundMark x1="58375" y1="48375" x2="58375" y2="48375"/>
                        <a14:backgroundMark x1="58375" y1="51000" x2="58375" y2="51000"/>
                        <a14:backgroundMark x1="59125" y1="51875" x2="58875" y2="50875"/>
                        <a14:backgroundMark x1="59000" y1="52375" x2="58625" y2="51000"/>
                        <a14:backgroundMark x1="58625" y1="51000" x2="60875" y2="52875"/>
                        <a14:backgroundMark x1="58250" y1="49500" x2="59625" y2="51375"/>
                      </a14:backgroundRemoval>
                    </a14:imgEffect>
                  </a14:imgLayer>
                </a14:imgProps>
              </a:ext>
              <a:ext uri="{28A0092B-C50C-407E-A947-70E740481C1C}">
                <a14:useLocalDpi xmlns:a14="http://schemas.microsoft.com/office/drawing/2010/main" val="0"/>
              </a:ext>
            </a:extLst>
          </a:blip>
          <a:srcRect/>
          <a:stretch>
            <a:fillRect/>
          </a:stretch>
        </p:blipFill>
        <p:spPr bwMode="auto">
          <a:xfrm>
            <a:off x="1260790" y="3022193"/>
            <a:ext cx="845180" cy="8451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accountant icon">
            <a:extLst>
              <a:ext uri="{FF2B5EF4-FFF2-40B4-BE49-F238E27FC236}">
                <a16:creationId xmlns:a16="http://schemas.microsoft.com/office/drawing/2014/main" id="{2934724F-F5D0-4E95-B24A-E9D31A62083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469" b="95898" l="3711" r="94922">
                        <a14:foregroundMark x1="41211" y1="14258" x2="33789" y2="12891"/>
                        <a14:foregroundMark x1="29688" y1="8789" x2="25586" y2="12305"/>
                        <a14:foregroundMark x1="43945" y1="6055" x2="35938" y2="5469"/>
                        <a14:foregroundMark x1="25586" y1="74023" x2="43555" y2="91797"/>
                        <a14:foregroundMark x1="43555" y1="91797" x2="45313" y2="92383"/>
                        <a14:foregroundMark x1="39844" y1="67383" x2="60938" y2="84961"/>
                        <a14:foregroundMark x1="39258" y1="60547" x2="61523" y2="74023"/>
                        <a14:foregroundMark x1="61523" y1="74023" x2="65820" y2="78906"/>
                        <a14:foregroundMark x1="31836" y1="63867" x2="46680" y2="87500"/>
                        <a14:foregroundMark x1="46680" y1="87500" x2="24219" y2="71289"/>
                        <a14:foregroundMark x1="25000" y1="63867" x2="13477" y2="84766"/>
                        <a14:foregroundMark x1="13477" y1="84766" x2="37695" y2="62500"/>
                        <a14:foregroundMark x1="37695" y1="62500" x2="25000" y2="63867"/>
                        <a14:foregroundMark x1="22266" y1="57813" x2="6445" y2="81250"/>
                        <a14:foregroundMark x1="6445" y1="81250" x2="23242" y2="62695"/>
                        <a14:foregroundMark x1="23242" y1="62695" x2="23633" y2="61914"/>
                        <a14:foregroundMark x1="4688" y1="87695" x2="31836" y2="93164"/>
                        <a14:foregroundMark x1="31836" y1="93164" x2="3906" y2="87695"/>
                        <a14:foregroundMark x1="61719" y1="80273" x2="85547" y2="85352"/>
                        <a14:foregroundMark x1="85547" y1="85352" x2="62305" y2="75391"/>
                        <a14:foregroundMark x1="63086" y1="74023" x2="83398" y2="80273"/>
                        <a14:foregroundMark x1="63672" y1="69922" x2="87695" y2="69141"/>
                        <a14:foregroundMark x1="87695" y1="69141" x2="85938" y2="92969"/>
                        <a14:foregroundMark x1="85938" y1="92969" x2="63281" y2="80664"/>
                        <a14:foregroundMark x1="63281" y1="80664" x2="62305" y2="72656"/>
                        <a14:foregroundMark x1="60938" y1="66016" x2="85547" y2="65234"/>
                        <a14:foregroundMark x1="85547" y1="65234" x2="61719" y2="66602"/>
                        <a14:foregroundMark x1="89648" y1="67969" x2="88867" y2="77539"/>
                        <a14:foregroundMark x1="86133" y1="67969" x2="94922" y2="86914"/>
                        <a14:foregroundMark x1="55664" y1="96484" x2="80664" y2="93750"/>
                        <a14:foregroundMark x1="80664" y1="93750" x2="12695" y2="95898"/>
                        <a14:foregroundMark x1="32422" y1="9570" x2="33789" y2="18359"/>
                        <a14:foregroundMark x1="30469" y1="10938" x2="34570" y2="24414"/>
                        <a14:foregroundMark x1="27734" y1="10156" x2="32422" y2="9570"/>
                        <a14:foregroundMark x1="35156" y1="8789" x2="19727" y2="31445"/>
                        <a14:foregroundMark x1="19727" y1="31445" x2="37109" y2="12891"/>
                        <a14:foregroundMark x1="37109" y1="12891" x2="31836" y2="8789"/>
                        <a14:foregroundMark x1="28320" y1="8203" x2="21680" y2="15039"/>
                        <a14:foregroundMark x1="22266" y1="15625" x2="20313" y2="26563"/>
                        <a14:foregroundMark x1="37500" y1="12891" x2="38672" y2="12891"/>
                        <a14:foregroundMark x1="41016" y1="12305" x2="47461" y2="14258"/>
                        <a14:foregroundMark x1="42969" y1="9766" x2="50195" y2="18750"/>
                        <a14:foregroundMark x1="46094" y1="10938" x2="50391" y2="21680"/>
                        <a14:foregroundMark x1="46484" y1="8594" x2="50781" y2="14648"/>
                        <a14:foregroundMark x1="50195" y1="25195" x2="47070" y2="31250"/>
                      </a14:backgroundRemoval>
                    </a14:imgEffect>
                  </a14:imgLayer>
                </a14:imgProps>
              </a:ext>
              <a:ext uri="{28A0092B-C50C-407E-A947-70E740481C1C}">
                <a14:useLocalDpi xmlns:a14="http://schemas.microsoft.com/office/drawing/2010/main" val="0"/>
              </a:ext>
            </a:extLst>
          </a:blip>
          <a:srcRect/>
          <a:stretch>
            <a:fillRect/>
          </a:stretch>
        </p:blipFill>
        <p:spPr bwMode="auto">
          <a:xfrm>
            <a:off x="1390223" y="6033171"/>
            <a:ext cx="559018" cy="5590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patient png">
            <a:extLst>
              <a:ext uri="{FF2B5EF4-FFF2-40B4-BE49-F238E27FC236}">
                <a16:creationId xmlns:a16="http://schemas.microsoft.com/office/drawing/2014/main" id="{FC9B5F8F-0ED1-4264-A0C2-4C7F758072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60790" y="1856790"/>
            <a:ext cx="909189" cy="89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437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1A96-C8F7-41C6-84A3-4A09A3B9DA0D}"/>
              </a:ext>
            </a:extLst>
          </p:cNvPr>
          <p:cNvSpPr>
            <a:spLocks noGrp="1"/>
          </p:cNvSpPr>
          <p:nvPr>
            <p:ph type="title"/>
          </p:nvPr>
        </p:nvSpPr>
        <p:spPr>
          <a:xfrm>
            <a:off x="838200" y="201349"/>
            <a:ext cx="10515600" cy="1325563"/>
          </a:xfrm>
        </p:spPr>
        <p:txBody>
          <a:bodyPr/>
          <a:lstStyle/>
          <a:p>
            <a:r>
              <a:rPr lang="en-US" b="1">
                <a:solidFill>
                  <a:schemeClr val="accent1"/>
                </a:solidFill>
                <a:latin typeface="+mn-lt"/>
                <a:cs typeface="Calibri Light"/>
              </a:rPr>
              <a:t>Navigation Diagram</a:t>
            </a:r>
            <a:endParaRPr lang="en-US" b="1">
              <a:solidFill>
                <a:schemeClr val="accent1"/>
              </a:solidFill>
              <a:latin typeface="+mn-lt"/>
            </a:endParaRPr>
          </a:p>
        </p:txBody>
      </p:sp>
      <p:pic>
        <p:nvPicPr>
          <p:cNvPr id="7" name="Content Placeholder 6">
            <a:extLst>
              <a:ext uri="{FF2B5EF4-FFF2-40B4-BE49-F238E27FC236}">
                <a16:creationId xmlns:a16="http://schemas.microsoft.com/office/drawing/2014/main" id="{54D05B99-F2F3-488E-B290-9978CF6135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029" t="16382"/>
          <a:stretch/>
        </p:blipFill>
        <p:spPr>
          <a:xfrm>
            <a:off x="1982996" y="1164067"/>
            <a:ext cx="7941372" cy="5597681"/>
          </a:xfrm>
        </p:spPr>
      </p:pic>
    </p:spTree>
    <p:extLst>
      <p:ext uri="{BB962C8B-B14F-4D97-AF65-F5344CB8AC3E}">
        <p14:creationId xmlns:p14="http://schemas.microsoft.com/office/powerpoint/2010/main" val="2068109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D922-6CAF-42BC-89A3-E28EABD06C81}"/>
              </a:ext>
            </a:extLst>
          </p:cNvPr>
          <p:cNvSpPr>
            <a:spLocks noGrp="1"/>
          </p:cNvSpPr>
          <p:nvPr>
            <p:ph type="title"/>
          </p:nvPr>
        </p:nvSpPr>
        <p:spPr/>
        <p:txBody>
          <a:bodyPr/>
          <a:lstStyle/>
          <a:p>
            <a:r>
              <a:rPr lang="en-US" b="1">
                <a:solidFill>
                  <a:schemeClr val="accent1"/>
                </a:solidFill>
                <a:latin typeface="+mn-lt"/>
                <a:cs typeface="Calibri Light"/>
              </a:rPr>
              <a:t>Scenario Demo</a:t>
            </a:r>
          </a:p>
        </p:txBody>
      </p:sp>
      <p:pic>
        <p:nvPicPr>
          <p:cNvPr id="4" name="Online Media 3" title="User Scenario: Dr. &amp; Financial Counsellor">
            <a:hlinkClick r:id="" action="ppaction://media"/>
            <a:extLst>
              <a:ext uri="{FF2B5EF4-FFF2-40B4-BE49-F238E27FC236}">
                <a16:creationId xmlns:a16="http://schemas.microsoft.com/office/drawing/2014/main" id="{488D5CBD-38D5-4534-A882-1AE5829319AC}"/>
              </a:ext>
            </a:extLst>
          </p:cNvPr>
          <p:cNvPicPr>
            <a:picLocks noGrp="1" noRot="1" noChangeAspect="1"/>
          </p:cNvPicPr>
          <p:nvPr>
            <p:ph idx="1"/>
            <a:videoFile r:link="rId1"/>
          </p:nvPr>
        </p:nvPicPr>
        <p:blipFill>
          <a:blip r:embed="rId4"/>
          <a:stretch>
            <a:fillRect/>
          </a:stretch>
        </p:blipFill>
        <p:spPr>
          <a:xfrm>
            <a:off x="2228056" y="1963643"/>
            <a:ext cx="7735888" cy="4351338"/>
          </a:xfrm>
          <a:prstGeom prst="rect">
            <a:avLst/>
          </a:prstGeom>
        </p:spPr>
      </p:pic>
    </p:spTree>
    <p:extLst>
      <p:ext uri="{BB962C8B-B14F-4D97-AF65-F5344CB8AC3E}">
        <p14:creationId xmlns:p14="http://schemas.microsoft.com/office/powerpoint/2010/main" val="35880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56A5-DFB6-4AA6-A535-06D8259B8DEF}"/>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Agenda</a:t>
            </a:r>
          </a:p>
        </p:txBody>
      </p:sp>
      <p:sp>
        <p:nvSpPr>
          <p:cNvPr id="3" name="Content Placeholder 2">
            <a:extLst>
              <a:ext uri="{FF2B5EF4-FFF2-40B4-BE49-F238E27FC236}">
                <a16:creationId xmlns:a16="http://schemas.microsoft.com/office/drawing/2014/main" id="{53B0F2C1-66EC-4258-86F1-B59C18BF536E}"/>
              </a:ext>
            </a:extLst>
          </p:cNvPr>
          <p:cNvSpPr>
            <a:spLocks noGrp="1"/>
          </p:cNvSpPr>
          <p:nvPr>
            <p:ph idx="1"/>
          </p:nvPr>
        </p:nvSpPr>
        <p:spPr/>
        <p:txBody>
          <a:bodyPr/>
          <a:lstStyle/>
          <a:p>
            <a:pPr marL="514350" indent="-514350">
              <a:buFont typeface="+mj-lt"/>
              <a:buAutoNum type="arabicPeriod"/>
            </a:pPr>
            <a:r>
              <a:rPr lang="en-SG" dirty="0"/>
              <a:t>Project Background</a:t>
            </a:r>
          </a:p>
          <a:p>
            <a:pPr marL="514350" indent="-514350">
              <a:buFont typeface="+mj-lt"/>
              <a:buAutoNum type="arabicPeriod"/>
            </a:pPr>
            <a:r>
              <a:rPr lang="en-SG" dirty="0"/>
              <a:t>Requirements &amp; Progress</a:t>
            </a:r>
          </a:p>
          <a:p>
            <a:pPr marL="514350" indent="-514350">
              <a:buFont typeface="+mj-lt"/>
              <a:buAutoNum type="arabicPeriod"/>
            </a:pPr>
            <a:r>
              <a:rPr lang="en-SG" dirty="0"/>
              <a:t>Project management</a:t>
            </a:r>
          </a:p>
          <a:p>
            <a:pPr marL="514350" indent="-514350">
              <a:buFont typeface="+mj-lt"/>
              <a:buAutoNum type="arabicPeriod"/>
            </a:pPr>
            <a:r>
              <a:rPr lang="en-SG" dirty="0"/>
              <a:t>Technical details and Quality of the product</a:t>
            </a:r>
          </a:p>
          <a:p>
            <a:pPr marL="514350" indent="-514350">
              <a:buFont typeface="+mj-lt"/>
              <a:buAutoNum type="arabicPeriod"/>
            </a:pPr>
            <a:r>
              <a:rPr lang="en-SG" dirty="0"/>
              <a:t>Future Works</a:t>
            </a:r>
          </a:p>
          <a:p>
            <a:pPr marL="514350" indent="-514350">
              <a:buFont typeface="+mj-lt"/>
              <a:buAutoNum type="arabicPeriod"/>
            </a:pPr>
            <a:endParaRPr lang="en-SG" dirty="0"/>
          </a:p>
        </p:txBody>
      </p:sp>
    </p:spTree>
    <p:extLst>
      <p:ext uri="{BB962C8B-B14F-4D97-AF65-F5344CB8AC3E}">
        <p14:creationId xmlns:p14="http://schemas.microsoft.com/office/powerpoint/2010/main" val="3179950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630699"/>
            <a:ext cx="10684151" cy="1991979"/>
          </a:xfrm>
        </p:spPr>
        <p:txBody>
          <a:bodyPr vert="horz" lIns="91440" tIns="45720" rIns="91440" bIns="45720" rtlCol="0" anchor="b">
            <a:normAutofit/>
          </a:bodyPr>
          <a:lstStyle/>
          <a:p>
            <a:pPr algn="ctr"/>
            <a:r>
              <a:rPr lang="en-US" sz="6600" b="1">
                <a:solidFill>
                  <a:srgbClr val="FFFFFF"/>
                </a:solidFill>
                <a:latin typeface="+mn-lt"/>
              </a:rPr>
              <a:t>Future Work</a:t>
            </a:r>
            <a:endParaRPr lang="en-US">
              <a:ea typeface="+mj-ea"/>
              <a:cs typeface="+mj-cs"/>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1720997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00DF2858-C241-4131-9410-18408BDCF2FA}"/>
              </a:ext>
            </a:extLst>
          </p:cNvPr>
          <p:cNvSpPr/>
          <p:nvPr/>
        </p:nvSpPr>
        <p:spPr>
          <a:xfrm>
            <a:off x="9724924" y="2304468"/>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Non-negative matrix Factorization for Cox Regression</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24" name="Rectangle: Rounded Corners 23">
            <a:extLst>
              <a:ext uri="{FF2B5EF4-FFF2-40B4-BE49-F238E27FC236}">
                <a16:creationId xmlns:a16="http://schemas.microsoft.com/office/drawing/2014/main" id="{79D84E43-38DB-4623-90F5-77E7251DC166}"/>
              </a:ext>
            </a:extLst>
          </p:cNvPr>
          <p:cNvSpPr/>
          <p:nvPr/>
        </p:nvSpPr>
        <p:spPr>
          <a:xfrm>
            <a:off x="7351482" y="2304469"/>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Interactive user interface and web layout</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23" name="Rectangle: Rounded Corners 22">
            <a:extLst>
              <a:ext uri="{FF2B5EF4-FFF2-40B4-BE49-F238E27FC236}">
                <a16:creationId xmlns:a16="http://schemas.microsoft.com/office/drawing/2014/main" id="{7CBC61CA-7F8D-4FFD-918F-5F28C8A628F9}"/>
              </a:ext>
            </a:extLst>
          </p:cNvPr>
          <p:cNvSpPr/>
          <p:nvPr/>
        </p:nvSpPr>
        <p:spPr>
          <a:xfrm>
            <a:off x="4978040" y="2266995"/>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Explore alternate strategies to process outliers</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18" name="Rectangle: Rounded Corners 17">
            <a:extLst>
              <a:ext uri="{FF2B5EF4-FFF2-40B4-BE49-F238E27FC236}">
                <a16:creationId xmlns:a16="http://schemas.microsoft.com/office/drawing/2014/main" id="{8B5DEEF5-FBFB-4A1C-A84D-5F218751EB9B}"/>
              </a:ext>
            </a:extLst>
          </p:cNvPr>
          <p:cNvSpPr/>
          <p:nvPr/>
        </p:nvSpPr>
        <p:spPr>
          <a:xfrm>
            <a:off x="2592108" y="2266996"/>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Expand feature importance exploration</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6" name="Rectangle: Rounded Corners 5">
            <a:extLst>
              <a:ext uri="{FF2B5EF4-FFF2-40B4-BE49-F238E27FC236}">
                <a16:creationId xmlns:a16="http://schemas.microsoft.com/office/drawing/2014/main" id="{6AB0F0C8-952A-4F34-B602-99498245E51D}"/>
              </a:ext>
            </a:extLst>
          </p:cNvPr>
          <p:cNvSpPr/>
          <p:nvPr/>
        </p:nvSpPr>
        <p:spPr>
          <a:xfrm>
            <a:off x="218666" y="2266997"/>
            <a:ext cx="2203325"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Explore different levels of details</a:t>
            </a: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ea typeface="+mj-lt"/>
                <a:cs typeface="+mj-lt"/>
              </a:rPr>
              <a:t>Future Work</a:t>
            </a:r>
            <a:endParaRPr lang="en-US" b="1">
              <a:solidFill>
                <a:schemeClr val="accent1"/>
              </a:solidFill>
              <a:latin typeface="+mn-lt"/>
            </a:endParaRPr>
          </a:p>
        </p:txBody>
      </p:sp>
      <p:pic>
        <p:nvPicPr>
          <p:cNvPr id="7" name="Picture 7" descr="A close up of a sign&#10;&#10;Description generated with very high confidence">
            <a:extLst>
              <a:ext uri="{FF2B5EF4-FFF2-40B4-BE49-F238E27FC236}">
                <a16:creationId xmlns:a16="http://schemas.microsoft.com/office/drawing/2014/main" id="{12082340-C7E2-4A16-B2A2-59C840C85D66}"/>
              </a:ext>
            </a:extLst>
          </p:cNvPr>
          <p:cNvPicPr>
            <a:picLocks noChangeAspect="1"/>
          </p:cNvPicPr>
          <p:nvPr/>
        </p:nvPicPr>
        <p:blipFill>
          <a:blip r:embed="rId3"/>
          <a:stretch>
            <a:fillRect/>
          </a:stretch>
        </p:blipFill>
        <p:spPr>
          <a:xfrm>
            <a:off x="377408" y="3926821"/>
            <a:ext cx="1799706" cy="1156039"/>
          </a:xfrm>
          <a:prstGeom prst="rect">
            <a:avLst/>
          </a:prstGeom>
        </p:spPr>
      </p:pic>
      <p:pic>
        <p:nvPicPr>
          <p:cNvPr id="12" name="Picture 12" descr="A drawing of a cartoon character&#10;&#10;Description generated with high confidence">
            <a:extLst>
              <a:ext uri="{FF2B5EF4-FFF2-40B4-BE49-F238E27FC236}">
                <a16:creationId xmlns:a16="http://schemas.microsoft.com/office/drawing/2014/main" id="{DA2A4D79-21D6-4C59-AAC3-94A4696BE484}"/>
              </a:ext>
            </a:extLst>
          </p:cNvPr>
          <p:cNvPicPr>
            <a:picLocks noChangeAspect="1"/>
          </p:cNvPicPr>
          <p:nvPr/>
        </p:nvPicPr>
        <p:blipFill>
          <a:blip r:embed="rId4"/>
          <a:stretch>
            <a:fillRect/>
          </a:stretch>
        </p:blipFill>
        <p:spPr>
          <a:xfrm>
            <a:off x="2985730" y="3928895"/>
            <a:ext cx="1140639" cy="1127802"/>
          </a:xfrm>
          <a:prstGeom prst="rect">
            <a:avLst/>
          </a:prstGeom>
        </p:spPr>
      </p:pic>
      <p:pic>
        <p:nvPicPr>
          <p:cNvPr id="15" name="Picture 15" descr="A close up of a logo&#10;&#10;Description generated with very high confidence">
            <a:extLst>
              <a:ext uri="{FF2B5EF4-FFF2-40B4-BE49-F238E27FC236}">
                <a16:creationId xmlns:a16="http://schemas.microsoft.com/office/drawing/2014/main" id="{6C400A17-F5D7-4820-8382-2B65FB4872AA}"/>
              </a:ext>
            </a:extLst>
          </p:cNvPr>
          <p:cNvPicPr>
            <a:picLocks noChangeAspect="1"/>
          </p:cNvPicPr>
          <p:nvPr/>
        </p:nvPicPr>
        <p:blipFill>
          <a:blip r:embed="rId5"/>
          <a:stretch>
            <a:fillRect/>
          </a:stretch>
        </p:blipFill>
        <p:spPr>
          <a:xfrm>
            <a:off x="5415690" y="3994244"/>
            <a:ext cx="1332938" cy="1083141"/>
          </a:xfrm>
          <a:prstGeom prst="rect">
            <a:avLst/>
          </a:prstGeom>
        </p:spPr>
      </p:pic>
      <p:pic>
        <p:nvPicPr>
          <p:cNvPr id="5" name="Picture 5" descr="A screen shot of a computer&#10;&#10;Description generated with very high confidence">
            <a:extLst>
              <a:ext uri="{FF2B5EF4-FFF2-40B4-BE49-F238E27FC236}">
                <a16:creationId xmlns:a16="http://schemas.microsoft.com/office/drawing/2014/main" id="{A5B6C604-7F3B-4B0E-9C49-27F617E93C21}"/>
              </a:ext>
            </a:extLst>
          </p:cNvPr>
          <p:cNvPicPr>
            <a:picLocks noChangeAspect="1"/>
          </p:cNvPicPr>
          <p:nvPr/>
        </p:nvPicPr>
        <p:blipFill>
          <a:blip r:embed="rId6"/>
          <a:stretch>
            <a:fillRect/>
          </a:stretch>
        </p:blipFill>
        <p:spPr>
          <a:xfrm>
            <a:off x="7883992" y="4042733"/>
            <a:ext cx="1136018" cy="1052064"/>
          </a:xfrm>
          <a:prstGeom prst="rect">
            <a:avLst/>
          </a:prstGeom>
        </p:spPr>
      </p:pic>
      <p:pic>
        <p:nvPicPr>
          <p:cNvPr id="11" name="Picture 17" descr="A picture containing drawing&#10;&#10;Description generated with very high confidence">
            <a:extLst>
              <a:ext uri="{FF2B5EF4-FFF2-40B4-BE49-F238E27FC236}">
                <a16:creationId xmlns:a16="http://schemas.microsoft.com/office/drawing/2014/main" id="{C5B50B57-E2BE-4877-9B14-FD016C35D051}"/>
              </a:ext>
            </a:extLst>
          </p:cNvPr>
          <p:cNvPicPr>
            <a:picLocks noChangeAspect="1"/>
          </p:cNvPicPr>
          <p:nvPr/>
        </p:nvPicPr>
        <p:blipFill>
          <a:blip r:embed="rId7"/>
          <a:stretch>
            <a:fillRect/>
          </a:stretch>
        </p:blipFill>
        <p:spPr>
          <a:xfrm>
            <a:off x="10301700" y="4024947"/>
            <a:ext cx="1050524" cy="1034606"/>
          </a:xfrm>
          <a:prstGeom prst="rect">
            <a:avLst/>
          </a:prstGeom>
        </p:spPr>
      </p:pic>
      <p:sp>
        <p:nvSpPr>
          <p:cNvPr id="20" name="TextBox 19">
            <a:extLst>
              <a:ext uri="{FF2B5EF4-FFF2-40B4-BE49-F238E27FC236}">
                <a16:creationId xmlns:a16="http://schemas.microsoft.com/office/drawing/2014/main" id="{2F585146-461A-4CC9-9644-0CC9B2929872}"/>
              </a:ext>
            </a:extLst>
          </p:cNvPr>
          <p:cNvSpPr txBox="1"/>
          <p:nvPr/>
        </p:nvSpPr>
        <p:spPr>
          <a:xfrm>
            <a:off x="10235397" y="5201560"/>
            <a:ext cx="11218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 (Tertiary)</a:t>
            </a:r>
            <a:endParaRPr lang="en-US"/>
          </a:p>
        </p:txBody>
      </p:sp>
      <p:sp>
        <p:nvSpPr>
          <p:cNvPr id="26" name="TextBox 25">
            <a:extLst>
              <a:ext uri="{FF2B5EF4-FFF2-40B4-BE49-F238E27FC236}">
                <a16:creationId xmlns:a16="http://schemas.microsoft.com/office/drawing/2014/main" id="{6F1DAE9F-5874-4CF3-B0DC-EE788F582EA3}"/>
              </a:ext>
            </a:extLst>
          </p:cNvPr>
          <p:cNvSpPr txBox="1"/>
          <p:nvPr/>
        </p:nvSpPr>
        <p:spPr>
          <a:xfrm>
            <a:off x="12363245" y="3993861"/>
            <a:ext cx="24301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Dimensionality reduction, source separation, topic extraction</a:t>
            </a:r>
            <a:endParaRPr lang="en-US"/>
          </a:p>
        </p:txBody>
      </p:sp>
    </p:spTree>
    <p:extLst>
      <p:ext uri="{BB962C8B-B14F-4D97-AF65-F5344CB8AC3E}">
        <p14:creationId xmlns:p14="http://schemas.microsoft.com/office/powerpoint/2010/main" val="705417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lstStyle/>
          <a:p>
            <a:r>
              <a:rPr lang="en-US" b="1">
                <a:solidFill>
                  <a:schemeClr val="accent1"/>
                </a:solidFill>
                <a:latin typeface="+mn-lt"/>
              </a:rPr>
              <a:t>References: </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lstStyle/>
          <a:p>
            <a:r>
              <a:rPr lang="en-US"/>
              <a:t>Icons: </a:t>
            </a:r>
            <a:r>
              <a:rPr lang="en-US">
                <a:solidFill>
                  <a:schemeClr val="accent1"/>
                </a:solidFill>
                <a:hlinkClick r:id="rId2">
                  <a:extLst>
                    <a:ext uri="{A12FA001-AC4F-418D-AE19-62706E023703}">
                      <ahyp:hlinkClr xmlns:ahyp="http://schemas.microsoft.com/office/drawing/2018/hyperlinkcolor" val="tx"/>
                    </a:ext>
                  </a:extLst>
                </a:hlinkClick>
              </a:rPr>
              <a:t>https://www.flaticon.com/authors/freepik</a:t>
            </a:r>
            <a:r>
              <a:rPr lang="en-SG" u="sng">
                <a:solidFill>
                  <a:schemeClr val="accent1"/>
                </a:solidFill>
                <a:hlinkClick r:id="rId3">
                  <a:extLst>
                    <a:ext uri="{A12FA001-AC4F-418D-AE19-62706E023703}">
                      <ahyp:hlinkClr xmlns:ahyp="http://schemas.microsoft.com/office/drawing/2018/hyperlinkcolor" val="tx"/>
                    </a:ext>
                  </a:extLst>
                </a:hlinkClick>
              </a:rPr>
              <a:t> </a:t>
            </a:r>
          </a:p>
          <a:p>
            <a:r>
              <a:rPr lang="en-US"/>
              <a:t>Cox Model: </a:t>
            </a:r>
            <a:r>
              <a:rPr lang="en-SG">
                <a:solidFill>
                  <a:schemeClr val="accent1"/>
                </a:solidFill>
                <a:hlinkClick r:id="rId3">
                  <a:extLst>
                    <a:ext uri="{A12FA001-AC4F-418D-AE19-62706E023703}">
                      <ahyp:hlinkClr xmlns:ahyp="http://schemas.microsoft.com/office/drawing/2018/hyperlinkcolor" val="tx"/>
                    </a:ext>
                  </a:extLst>
                </a:hlinkClick>
              </a:rPr>
              <a:t>https://www.statsdirect.com/help/survival_analysis/cox_regression.htm</a:t>
            </a:r>
            <a:endParaRPr lang="en-SG">
              <a:solidFill>
                <a:schemeClr val="accent1"/>
              </a:solidFill>
            </a:endParaRPr>
          </a:p>
          <a:p>
            <a:r>
              <a:rPr lang="en-US"/>
              <a:t>Research Reference: </a:t>
            </a:r>
            <a:r>
              <a:rPr lang="en-SG">
                <a:solidFill>
                  <a:schemeClr val="accent1"/>
                </a:solidFill>
                <a:hlinkClick r:id="rId4">
                  <a:extLst>
                    <a:ext uri="{A12FA001-AC4F-418D-AE19-62706E023703}">
                      <ahyp:hlinkClr xmlns:ahyp="http://schemas.microsoft.com/office/drawing/2018/hyperlinkcolor" val="tx"/>
                    </a:ext>
                  </a:extLst>
                </a:hlinkClick>
              </a:rPr>
              <a:t>https://projecteuclid.org/euclid.aoas/1223908043</a:t>
            </a:r>
            <a:endParaRPr lang="en-SG">
              <a:solidFill>
                <a:schemeClr val="accent1"/>
              </a:solidFill>
            </a:endParaRPr>
          </a:p>
          <a:p>
            <a:r>
              <a:rPr lang="en-SG"/>
              <a:t>Project Motivation: </a:t>
            </a:r>
            <a:r>
              <a:rPr lang="en-SG">
                <a:solidFill>
                  <a:schemeClr val="accent1"/>
                </a:solidFill>
                <a:hlinkClick r:id="rId5">
                  <a:extLst>
                    <a:ext uri="{A12FA001-AC4F-418D-AE19-62706E023703}">
                      <ahyp:hlinkClr xmlns:ahyp="http://schemas.microsoft.com/office/drawing/2018/hyperlinkcolor" val="tx"/>
                    </a:ext>
                  </a:extLst>
                </a:hlinkClick>
              </a:rPr>
              <a:t>https://www.straitstimes.com/opinion/new-ways-to-fund-better-long-term-care</a:t>
            </a:r>
            <a:endParaRPr lang="en-SG">
              <a:solidFill>
                <a:schemeClr val="accent1"/>
              </a:solidFill>
            </a:endParaRPr>
          </a:p>
          <a:p>
            <a:pPr marL="0" indent="0">
              <a:buNone/>
            </a:pPr>
            <a:endParaRPr lang="en-SG">
              <a:solidFill>
                <a:schemeClr val="accent1"/>
              </a:solidFill>
            </a:endParaRPr>
          </a:p>
          <a:p>
            <a:endParaRPr lang="en-SG">
              <a:hlinkClick r:id="rId2"/>
            </a:endParaRPr>
          </a:p>
          <a:p>
            <a:endParaRPr lang="en-US">
              <a:hlinkClick r:id="rId2"/>
            </a:endParaRPr>
          </a:p>
          <a:p>
            <a:endParaRPr lang="en-US"/>
          </a:p>
        </p:txBody>
      </p:sp>
    </p:spTree>
    <p:extLst>
      <p:ext uri="{BB962C8B-B14F-4D97-AF65-F5344CB8AC3E}">
        <p14:creationId xmlns:p14="http://schemas.microsoft.com/office/powerpoint/2010/main" val="1622184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630699"/>
            <a:ext cx="10684151" cy="1991979"/>
          </a:xfrm>
        </p:spPr>
        <p:txBody>
          <a:bodyPr vert="horz" lIns="91440" tIns="45720" rIns="91440" bIns="45720" rtlCol="0" anchor="b">
            <a:normAutofit/>
          </a:bodyPr>
          <a:lstStyle/>
          <a:p>
            <a:pPr algn="ctr"/>
            <a:r>
              <a:rPr lang="en-US" sz="6600" b="1">
                <a:solidFill>
                  <a:srgbClr val="FFFFFF"/>
                </a:solidFill>
                <a:latin typeface="+mn-lt"/>
              </a:rPr>
              <a:t>Annex</a:t>
            </a:r>
            <a:endParaRPr lang="en-US">
              <a:ea typeface="+mj-ea"/>
              <a:cs typeface="+mj-cs"/>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2839182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lstStyle/>
          <a:p>
            <a:r>
              <a:rPr lang="en-US" b="1">
                <a:solidFill>
                  <a:schemeClr val="accent1"/>
                </a:solidFill>
                <a:latin typeface="+mn-lt"/>
              </a:rPr>
              <a:t>Annex Catalogue</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r>
              <a:rPr lang="en-US" sz="2400" dirty="0"/>
              <a:t>Annex A: Project Background and Motivation </a:t>
            </a:r>
          </a:p>
          <a:p>
            <a:r>
              <a:rPr lang="en-US" sz="2400" dirty="0"/>
              <a:t>Annex B: Project Management (Requirements, Plan, &amp; Work Distribution)</a:t>
            </a:r>
          </a:p>
          <a:p>
            <a:r>
              <a:rPr lang="en-US" sz="2400" dirty="0"/>
              <a:t>Annex C: Iteration 1 – Data processing </a:t>
            </a:r>
          </a:p>
          <a:p>
            <a:r>
              <a:rPr lang="en-US" sz="2400" dirty="0"/>
              <a:t>Annex D: Iteration 2 – Machine Learning Models</a:t>
            </a:r>
          </a:p>
          <a:p>
            <a:r>
              <a:rPr lang="en-US" sz="2400" dirty="0"/>
              <a:t>Annex E: Persona &amp; Use Case</a:t>
            </a:r>
          </a:p>
        </p:txBody>
      </p:sp>
    </p:spTree>
    <p:extLst>
      <p:ext uri="{BB962C8B-B14F-4D97-AF65-F5344CB8AC3E}">
        <p14:creationId xmlns:p14="http://schemas.microsoft.com/office/powerpoint/2010/main" val="4104912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dirty="0"/>
              <a:t>Annex A: Project Background &amp; Motivation</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r>
              <a:rPr lang="en-US" sz="2000" dirty="0"/>
              <a:t>National healthcare spending in Singapore has almost tripled from $3.74 billion in 2010 to $9.8 billion in 2016 (2.2% of GDP). This is projected to reach $13 billion in 2020 (</a:t>
            </a:r>
            <a:r>
              <a:rPr lang="en-US" sz="2000" dirty="0" err="1"/>
              <a:t>Basu</a:t>
            </a:r>
            <a:r>
              <a:rPr lang="en-US" sz="2000" dirty="0"/>
              <a:t>, 2017). This unsustainable rate of increase is especially evident in cancer care. Major advancements in cancer diagnostics and treatment have led to significant improvements in clinical outcomes. However, the cost of therapy, including chemotherapy, targeted agents, and more recently, immunotherapy and proton therapy, is substantial and have contributed to some of the largest and most rapid increase in healthcare spending.</a:t>
            </a:r>
          </a:p>
          <a:p>
            <a:endParaRPr lang="en-US" sz="2000" dirty="0"/>
          </a:p>
          <a:p>
            <a:r>
              <a:rPr lang="en-US" sz="2000" dirty="0"/>
              <a:t>In seeking to control these unsustainable increases in healthcare costs, it is imperative that healthcare organizations can predict the likely future costs of individuals, so that management resources can be efficiently targeted to those individuals at highest risk of incurring significant costs. For the patient and their family, having advanced knowledge of expected healthcare expenses allows them to prepare financially and emotionally and to make rational healthcare decisions to maximize value.</a:t>
            </a:r>
          </a:p>
        </p:txBody>
      </p:sp>
    </p:spTree>
    <p:extLst>
      <p:ext uri="{BB962C8B-B14F-4D97-AF65-F5344CB8AC3E}">
        <p14:creationId xmlns:p14="http://schemas.microsoft.com/office/powerpoint/2010/main" val="3000902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4BFCE-B8C2-434C-9380-FE5764A55022}"/>
              </a:ext>
            </a:extLst>
          </p:cNvPr>
          <p:cNvSpPr>
            <a:spLocks noGrp="1"/>
          </p:cNvSpPr>
          <p:nvPr>
            <p:ph type="title"/>
          </p:nvPr>
        </p:nvSpPr>
        <p:spPr/>
        <p:txBody>
          <a:bodyPr/>
          <a:lstStyle/>
          <a:p>
            <a:r>
              <a:rPr lang="en-SG" dirty="0"/>
              <a:t>Annex A: </a:t>
            </a:r>
            <a:r>
              <a:rPr lang="en-US" dirty="0"/>
              <a:t>Project Background &amp; Motivation</a:t>
            </a:r>
            <a:endParaRPr lang="en-SG" dirty="0"/>
          </a:p>
        </p:txBody>
      </p:sp>
      <p:sp>
        <p:nvSpPr>
          <p:cNvPr id="4" name="Content Placeholder 2">
            <a:extLst>
              <a:ext uri="{FF2B5EF4-FFF2-40B4-BE49-F238E27FC236}">
                <a16:creationId xmlns:a16="http://schemas.microsoft.com/office/drawing/2014/main" id="{0942DCF2-E49B-4C28-9B19-B330F0A7EB16}"/>
              </a:ext>
            </a:extLst>
          </p:cNvPr>
          <p:cNvSpPr>
            <a:spLocks noGrp="1"/>
          </p:cNvSpPr>
          <p:nvPr>
            <p:ph idx="1"/>
          </p:nvPr>
        </p:nvSpPr>
        <p:spPr>
          <a:xfrm>
            <a:off x="838200" y="1825625"/>
            <a:ext cx="10515600" cy="4351338"/>
          </a:xfrm>
        </p:spPr>
        <p:txBody>
          <a:bodyPr>
            <a:normAutofit/>
          </a:bodyPr>
          <a:lstStyle/>
          <a:p>
            <a:pPr marL="0" indent="0">
              <a:buNone/>
            </a:pPr>
            <a:r>
              <a:rPr lang="en-SG" sz="2000" u="sng" dirty="0"/>
              <a:t>What will this mean to our stakeholders?</a:t>
            </a:r>
          </a:p>
          <a:p>
            <a:pPr marL="0" indent="0">
              <a:buNone/>
            </a:pPr>
            <a:r>
              <a:rPr lang="en-SG" sz="2000" dirty="0"/>
              <a:t>Improvements in: </a:t>
            </a:r>
          </a:p>
          <a:p>
            <a:pPr marL="0" indent="0">
              <a:buNone/>
            </a:pPr>
            <a:r>
              <a:rPr lang="en-SG" sz="2000" dirty="0"/>
              <a:t>	1) </a:t>
            </a:r>
            <a:r>
              <a:rPr lang="en-SG" sz="2000" b="1" dirty="0"/>
              <a:t>patient satisfaction </a:t>
            </a:r>
            <a:r>
              <a:rPr lang="en-SG" sz="2000" dirty="0"/>
              <a:t>&amp; </a:t>
            </a:r>
          </a:p>
          <a:p>
            <a:pPr marL="0" indent="0">
              <a:buNone/>
            </a:pPr>
            <a:r>
              <a:rPr lang="en-SG" sz="2000" dirty="0"/>
              <a:t>	2) </a:t>
            </a:r>
            <a:r>
              <a:rPr lang="en-SG" sz="2000" b="1" dirty="0"/>
              <a:t>communication process regarding diagnosis &amp; treatment selection</a:t>
            </a:r>
            <a:r>
              <a:rPr lang="en-SG" sz="2000" dirty="0"/>
              <a:t>.</a:t>
            </a:r>
          </a:p>
          <a:p>
            <a:pPr marL="0" indent="0">
              <a:buNone/>
            </a:pPr>
            <a:endParaRPr lang="en-SG" sz="2000" dirty="0"/>
          </a:p>
          <a:p>
            <a:pPr marL="0" indent="0">
              <a:buNone/>
            </a:pPr>
            <a:r>
              <a:rPr lang="en-SG" sz="2000" dirty="0"/>
              <a:t>This app will be deployed for </a:t>
            </a:r>
            <a:r>
              <a:rPr lang="en-SG" sz="2000" b="1" dirty="0"/>
              <a:t>financial counselling for specific procedures</a:t>
            </a:r>
            <a:r>
              <a:rPr lang="en-SG" sz="2000" dirty="0"/>
              <a:t>, and </a:t>
            </a:r>
            <a:r>
              <a:rPr lang="en-SG" sz="2000" b="1" dirty="0"/>
              <a:t>short &amp; long term overall expenditure </a:t>
            </a:r>
            <a:r>
              <a:rPr lang="en-SG" sz="2000" dirty="0"/>
              <a:t>and also in </a:t>
            </a:r>
            <a:r>
              <a:rPr lang="en-SG" sz="2000" b="1" dirty="0"/>
              <a:t>clinics for medical consultations</a:t>
            </a:r>
            <a:r>
              <a:rPr lang="en-SG" sz="2000" dirty="0"/>
              <a:t> with doctors, allied health personnel and medical social workers. </a:t>
            </a:r>
            <a:endParaRPr lang="en-SG" dirty="0"/>
          </a:p>
          <a:p>
            <a:pPr marL="0" indent="0">
              <a:buNone/>
            </a:pPr>
            <a:endParaRPr lang="en-SG" dirty="0"/>
          </a:p>
        </p:txBody>
      </p:sp>
    </p:spTree>
    <p:extLst>
      <p:ext uri="{BB962C8B-B14F-4D97-AF65-F5344CB8AC3E}">
        <p14:creationId xmlns:p14="http://schemas.microsoft.com/office/powerpoint/2010/main" val="540886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 (Requirements - Refined)</a:t>
            </a:r>
          </a:p>
        </p:txBody>
      </p:sp>
      <p:graphicFrame>
        <p:nvGraphicFramePr>
          <p:cNvPr id="7" name="Content Placeholder 6">
            <a:extLst>
              <a:ext uri="{FF2B5EF4-FFF2-40B4-BE49-F238E27FC236}">
                <a16:creationId xmlns:a16="http://schemas.microsoft.com/office/drawing/2014/main" id="{27C16B43-E53D-409B-94D6-E86ACA1830C1}"/>
              </a:ext>
            </a:extLst>
          </p:cNvPr>
          <p:cNvGraphicFramePr>
            <a:graphicFrameLocks noGrp="1"/>
          </p:cNvGraphicFramePr>
          <p:nvPr>
            <p:ph idx="1"/>
            <p:extLst>
              <p:ext uri="{D42A27DB-BD31-4B8C-83A1-F6EECF244321}">
                <p14:modId xmlns:p14="http://schemas.microsoft.com/office/powerpoint/2010/main" val="360813073"/>
              </p:ext>
            </p:extLst>
          </p:nvPr>
        </p:nvGraphicFramePr>
        <p:xfrm>
          <a:off x="1004888" y="1363651"/>
          <a:ext cx="10182224" cy="5229102"/>
        </p:xfrm>
        <a:graphic>
          <a:graphicData uri="http://schemas.openxmlformats.org/drawingml/2006/table">
            <a:tbl>
              <a:tblPr>
                <a:tableStyleId>{5940675A-B579-460E-94D1-54222C63F5DA}</a:tableStyleId>
              </a:tblPr>
              <a:tblGrid>
                <a:gridCol w="2354340">
                  <a:extLst>
                    <a:ext uri="{9D8B030D-6E8A-4147-A177-3AD203B41FA5}">
                      <a16:colId xmlns:a16="http://schemas.microsoft.com/office/drawing/2014/main" val="1435833973"/>
                    </a:ext>
                  </a:extLst>
                </a:gridCol>
                <a:gridCol w="2354340">
                  <a:extLst>
                    <a:ext uri="{9D8B030D-6E8A-4147-A177-3AD203B41FA5}">
                      <a16:colId xmlns:a16="http://schemas.microsoft.com/office/drawing/2014/main" val="4000964365"/>
                    </a:ext>
                  </a:extLst>
                </a:gridCol>
                <a:gridCol w="5473544">
                  <a:extLst>
                    <a:ext uri="{9D8B030D-6E8A-4147-A177-3AD203B41FA5}">
                      <a16:colId xmlns:a16="http://schemas.microsoft.com/office/drawing/2014/main" val="1703037165"/>
                    </a:ext>
                  </a:extLst>
                </a:gridCol>
              </a:tblGrid>
              <a:tr h="324168">
                <a:tc gridSpan="3">
                  <a:txBody>
                    <a:bodyPr/>
                    <a:lstStyle/>
                    <a:p>
                      <a:pPr marL="0" marR="0" algn="ctr">
                        <a:spcBef>
                          <a:spcPts val="0"/>
                        </a:spcBef>
                        <a:spcAft>
                          <a:spcPts val="0"/>
                        </a:spcAft>
                      </a:pPr>
                      <a:r>
                        <a:rPr lang="en-US" sz="1400" b="1">
                          <a:effectLst/>
                          <a:latin typeface="+mn-lt"/>
                        </a:rPr>
                        <a:t>Core (Primary)  functions</a:t>
                      </a:r>
                      <a:endParaRPr lang="en-US" sz="1400" b="1">
                        <a:effectLst/>
                        <a:latin typeface="+mn-lt"/>
                        <a:ea typeface="Times New Roman" panose="02020603050405020304" pitchFamily="18" charset="0"/>
                      </a:endParaRPr>
                    </a:p>
                  </a:txBody>
                  <a:tcPr marL="67327" marR="67327" marT="0" marB="0" anchor="ctr">
                    <a:solidFill>
                      <a:schemeClr val="accent1">
                        <a:lumMod val="40000"/>
                        <a:lumOff val="6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5042491"/>
                  </a:ext>
                </a:extLst>
              </a:tr>
              <a:tr h="331481">
                <a:tc>
                  <a:txBody>
                    <a:bodyPr/>
                    <a:lstStyle/>
                    <a:p>
                      <a:pPr marL="0" marR="0">
                        <a:spcBef>
                          <a:spcPts val="0"/>
                        </a:spcBef>
                        <a:spcAft>
                          <a:spcPts val="0"/>
                        </a:spcAft>
                      </a:pPr>
                      <a:r>
                        <a:rPr lang="en-US" sz="1400" b="1">
                          <a:effectLst/>
                          <a:latin typeface="+mn-lt"/>
                          <a:ea typeface="Times New Roman" panose="02020603050405020304" pitchFamily="18" charset="0"/>
                        </a:rPr>
                        <a:t>Initial Proposal Module</a:t>
                      </a:r>
                    </a:p>
                  </a:txBody>
                  <a:tcPr marL="62340" marR="62340" marT="62340" marB="62340">
                    <a:solidFill>
                      <a:schemeClr val="accent1">
                        <a:lumMod val="40000"/>
                        <a:lumOff val="60000"/>
                      </a:schemeClr>
                    </a:solidFill>
                  </a:tcPr>
                </a:tc>
                <a:tc>
                  <a:txBody>
                    <a:bodyPr/>
                    <a:lstStyle/>
                    <a:p>
                      <a:pPr marL="0" marR="0">
                        <a:spcBef>
                          <a:spcPts val="0"/>
                        </a:spcBef>
                        <a:spcAft>
                          <a:spcPts val="0"/>
                        </a:spcAft>
                      </a:pPr>
                      <a:r>
                        <a:rPr lang="en-US" sz="1400" b="1">
                          <a:effectLst/>
                          <a:latin typeface="+mn-lt"/>
                          <a:ea typeface="Times New Roman" panose="02020603050405020304" pitchFamily="18" charset="0"/>
                        </a:rPr>
                        <a:t>Remastered Modules</a:t>
                      </a:r>
                    </a:p>
                  </a:txBody>
                  <a:tcPr marL="62340" marR="62340" marT="62340" marB="62340">
                    <a:solidFill>
                      <a:schemeClr val="accent1">
                        <a:lumMod val="40000"/>
                        <a:lumOff val="60000"/>
                      </a:schemeClr>
                    </a:solidFill>
                  </a:tcPr>
                </a:tc>
                <a:tc>
                  <a:txBody>
                    <a:bodyPr/>
                    <a:lstStyle/>
                    <a:p>
                      <a:pPr marL="0" marR="0" lvl="0" indent="0">
                        <a:spcBef>
                          <a:spcPts val="0"/>
                        </a:spcBef>
                        <a:spcAft>
                          <a:spcPts val="0"/>
                        </a:spcAft>
                        <a:buFont typeface="Arial" panose="020B0604020202020204" pitchFamily="34" charset="0"/>
                        <a:buNone/>
                      </a:pPr>
                      <a:r>
                        <a:rPr lang="en-US" sz="1400" b="1" u="none" strike="noStrike">
                          <a:effectLst/>
                          <a:latin typeface="+mn-lt"/>
                          <a:ea typeface="Times New Roman" panose="02020603050405020304" pitchFamily="18" charset="0"/>
                        </a:rPr>
                        <a:t>Functions</a:t>
                      </a:r>
                    </a:p>
                  </a:txBody>
                  <a:tcPr marL="62340" marR="62340" marT="62340" marB="62340">
                    <a:solidFill>
                      <a:schemeClr val="accent1">
                        <a:lumMod val="40000"/>
                        <a:lumOff val="60000"/>
                      </a:schemeClr>
                    </a:solidFill>
                  </a:tcPr>
                </a:tc>
                <a:extLst>
                  <a:ext uri="{0D108BD9-81ED-4DB2-BD59-A6C34878D82A}">
                    <a16:rowId xmlns:a16="http://schemas.microsoft.com/office/drawing/2014/main" val="3031195495"/>
                  </a:ext>
                </a:extLst>
              </a:tr>
              <a:tr h="486253">
                <a:tc rowSpan="2">
                  <a:txBody>
                    <a:bodyPr/>
                    <a:lstStyle/>
                    <a:p>
                      <a:pPr marL="0" marR="0">
                        <a:spcBef>
                          <a:spcPts val="0"/>
                        </a:spcBef>
                        <a:spcAft>
                          <a:spcPts val="0"/>
                        </a:spcAft>
                      </a:pPr>
                      <a:r>
                        <a:rPr lang="en-US" sz="1400">
                          <a:effectLst/>
                          <a:latin typeface="+mn-lt"/>
                        </a:rPr>
                        <a:t>Machine Learning Regression Module</a:t>
                      </a:r>
                      <a:endParaRPr lang="en-US" sz="1400">
                        <a:effectLst/>
                        <a:latin typeface="+mn-lt"/>
                        <a:ea typeface="Times New Roman" panose="02020603050405020304" pitchFamily="18" charset="0"/>
                      </a:endParaRPr>
                    </a:p>
                  </a:txBody>
                  <a:tcPr marL="62340" marR="62340" marT="62340" marB="62340"/>
                </a:tc>
                <a:tc>
                  <a:txBody>
                    <a:bodyPr/>
                    <a:lstStyle/>
                    <a:p>
                      <a:pPr marL="0" marR="0">
                        <a:spcBef>
                          <a:spcPts val="0"/>
                        </a:spcBef>
                        <a:spcAft>
                          <a:spcPts val="0"/>
                        </a:spcAft>
                      </a:pPr>
                      <a:r>
                        <a:rPr lang="en-US" sz="1400">
                          <a:effectLst/>
                          <a:latin typeface="+mn-lt"/>
                          <a:ea typeface="Times New Roman" panose="02020603050405020304" pitchFamily="18" charset="0"/>
                        </a:rPr>
                        <a:t>Cost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Trainable model based off suitable Machine Learning/AI models.</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Predict patient treatment cost (1,2,5,10 years)</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3269954488"/>
                  </a:ext>
                </a:extLst>
              </a:tr>
              <a:tr h="486253">
                <a:tc vMerge="1">
                  <a:txBody>
                    <a:bodyPr/>
                    <a:lstStyle/>
                    <a:p>
                      <a:endParaRPr lang="en-US"/>
                    </a:p>
                  </a:txBody>
                  <a:tcPr/>
                </a:tc>
                <a:tc>
                  <a:txBody>
                    <a:bodyPr/>
                    <a:lstStyle/>
                    <a:p>
                      <a:pPr marL="0" marR="0">
                        <a:spcBef>
                          <a:spcPts val="0"/>
                        </a:spcBef>
                        <a:spcAft>
                          <a:spcPts val="0"/>
                        </a:spcAft>
                      </a:pPr>
                      <a:r>
                        <a:rPr lang="en-US" sz="1400">
                          <a:effectLst/>
                          <a:latin typeface="+mn-lt"/>
                          <a:ea typeface="Times New Roman" panose="02020603050405020304" pitchFamily="18" charset="0"/>
                        </a:rPr>
                        <a:t>Survival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Trainable model based off suitable Machine Learning/AI models.</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Predict clinical outcomes (5,10 years)</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2947278244"/>
                  </a:ext>
                </a:extLst>
              </a:tr>
              <a:tr h="623401">
                <a:tc>
                  <a:txBody>
                    <a:bodyPr/>
                    <a:lstStyle/>
                    <a:p>
                      <a:pPr marL="0" marR="0">
                        <a:spcBef>
                          <a:spcPts val="0"/>
                        </a:spcBef>
                        <a:spcAft>
                          <a:spcPts val="0"/>
                        </a:spcAft>
                      </a:pPr>
                      <a:r>
                        <a:rPr lang="en-US" sz="1400">
                          <a:effectLst/>
                          <a:latin typeface="+mn-lt"/>
                        </a:rPr>
                        <a:t>Machine Learning Clustering module</a:t>
                      </a:r>
                      <a:endParaRPr lang="en-US" sz="1400">
                        <a:effectLst/>
                        <a:latin typeface="+mn-lt"/>
                        <a:ea typeface="Times New Roman" panose="02020603050405020304" pitchFamily="18" charset="0"/>
                      </a:endParaRPr>
                    </a:p>
                  </a:txBody>
                  <a:tcPr marL="62340" marR="62340" marT="62340" marB="62340"/>
                </a:tc>
                <a:tc>
                  <a:txBody>
                    <a:bodyPr/>
                    <a:lstStyle/>
                    <a:p>
                      <a:pPr marL="0" marR="0">
                        <a:spcBef>
                          <a:spcPts val="0"/>
                        </a:spcBef>
                        <a:spcAft>
                          <a:spcPts val="0"/>
                        </a:spcAft>
                      </a:pPr>
                      <a:r>
                        <a:rPr lang="en-US" sz="1400">
                          <a:effectLst/>
                          <a:latin typeface="+mn-lt"/>
                          <a:ea typeface="Times New Roman" panose="02020603050405020304" pitchFamily="18" charset="0"/>
                        </a:rPr>
                        <a:t>Clustering Module </a:t>
                      </a:r>
                      <a:r>
                        <a:rPr lang="en-US" sz="1400">
                          <a:effectLst/>
                          <a:latin typeface="+mn-lt"/>
                          <a:ea typeface="Times New Roman" panose="02020603050405020304" pitchFamily="18" charset="0"/>
                          <a:sym typeface="Wingdings" panose="05000000000000000000" pitchFamily="2" charset="2"/>
                        </a:rPr>
                        <a:t> </a:t>
                      </a:r>
                    </a:p>
                    <a:p>
                      <a:pPr marL="0" marR="0">
                        <a:spcBef>
                          <a:spcPts val="0"/>
                        </a:spcBef>
                        <a:spcAft>
                          <a:spcPts val="0"/>
                        </a:spcAft>
                      </a:pPr>
                      <a:r>
                        <a:rPr lang="en-US" sz="1400">
                          <a:effectLst/>
                          <a:latin typeface="+mn-lt"/>
                          <a:ea typeface="Times New Roman" panose="02020603050405020304" pitchFamily="18" charset="0"/>
                          <a:sym typeface="Wingdings" panose="05000000000000000000" pitchFamily="2" charset="2"/>
                        </a:rPr>
                        <a:t>Feature Selection</a:t>
                      </a: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Clustering/bagging module</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Cluster patients to improve regression accuracy</a:t>
                      </a:r>
                    </a:p>
                    <a:p>
                      <a:pPr marL="342900" marR="0" lvl="0" indent="-342900">
                        <a:spcBef>
                          <a:spcPts val="0"/>
                        </a:spcBef>
                        <a:spcAft>
                          <a:spcPts val="0"/>
                        </a:spcAft>
                        <a:buFont typeface="Arial" panose="020B0604020202020204" pitchFamily="34" charset="0"/>
                        <a:buChar char="●"/>
                      </a:pPr>
                      <a:r>
                        <a:rPr lang="en-US" sz="1400" b="1" u="none" strike="noStrike">
                          <a:solidFill>
                            <a:srgbClr val="FF0000"/>
                          </a:solidFill>
                          <a:effectLst/>
                          <a:latin typeface="+mn-lt"/>
                          <a:ea typeface="Times New Roman" panose="02020603050405020304" pitchFamily="18" charset="0"/>
                        </a:rPr>
                        <a:t>Explore feature importance beyond clinical knowledge</a:t>
                      </a:r>
                    </a:p>
                  </a:txBody>
                  <a:tcPr marL="62340" marR="62340" marT="62340" marB="62340"/>
                </a:tc>
                <a:extLst>
                  <a:ext uri="{0D108BD9-81ED-4DB2-BD59-A6C34878D82A}">
                    <a16:rowId xmlns:a16="http://schemas.microsoft.com/office/drawing/2014/main" val="2802487044"/>
                  </a:ext>
                </a:extLst>
              </a:tr>
              <a:tr h="618414">
                <a:tc>
                  <a:txBody>
                    <a:bodyPr/>
                    <a:lstStyle/>
                    <a:p>
                      <a:pPr marL="0" marR="0">
                        <a:spcBef>
                          <a:spcPts val="0"/>
                        </a:spcBef>
                        <a:spcAft>
                          <a:spcPts val="0"/>
                        </a:spcAft>
                      </a:pPr>
                      <a:r>
                        <a:rPr lang="en-US" sz="1400">
                          <a:effectLst/>
                          <a:latin typeface="+mn-lt"/>
                        </a:rPr>
                        <a:t>Descriptive Analytics Module</a:t>
                      </a:r>
                      <a:endParaRPr lang="en-US" sz="1400">
                        <a:effectLst/>
                        <a:latin typeface="+mn-lt"/>
                        <a:ea typeface="Times New Roman" panose="02020603050405020304" pitchFamily="18" charset="0"/>
                      </a:endParaRPr>
                    </a:p>
                  </a:txBody>
                  <a:tcPr marL="62340" marR="62340" marT="62340" marB="62340"/>
                </a:tc>
                <a:tc>
                  <a:txBody>
                    <a:bodyPr/>
                    <a:lstStyle/>
                    <a:p>
                      <a:pPr marL="0" marR="0">
                        <a:spcBef>
                          <a:spcPts val="0"/>
                        </a:spcBef>
                        <a:spcAft>
                          <a:spcPts val="0"/>
                        </a:spcAft>
                      </a:pPr>
                      <a:r>
                        <a:rPr lang="en-US" sz="1400" i="1">
                          <a:effectLst/>
                          <a:latin typeface="+mn-lt"/>
                          <a:ea typeface="Times New Roman" panose="02020603050405020304" pitchFamily="18" charset="0"/>
                        </a:rPr>
                        <a:t>&lt;As Proposed&gt;</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Generate summary statistics of selected patient groups</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Generate summary statistics of general population</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1654569809"/>
                  </a:ext>
                </a:extLst>
              </a:tr>
              <a:tr h="453836">
                <a:tc>
                  <a:txBody>
                    <a:bodyPr/>
                    <a:lstStyle/>
                    <a:p>
                      <a:pPr marL="0" marR="0">
                        <a:spcBef>
                          <a:spcPts val="0"/>
                        </a:spcBef>
                        <a:spcAft>
                          <a:spcPts val="0"/>
                        </a:spcAft>
                      </a:pPr>
                      <a:r>
                        <a:rPr lang="en-US" sz="1400">
                          <a:effectLst/>
                          <a:latin typeface="+mn-lt"/>
                        </a:rPr>
                        <a:t>NCCS Survival module</a:t>
                      </a:r>
                      <a:endParaRPr lang="en-US" sz="1400">
                        <a:effectLst/>
                        <a:latin typeface="+mn-lt"/>
                        <a:ea typeface="Times New Roman" panose="02020603050405020304" pitchFamily="18" charset="0"/>
                      </a:endParaRPr>
                    </a:p>
                  </a:txBody>
                  <a:tcPr marL="62340" marR="62340" marT="62340" marB="623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a:effectLst/>
                          <a:latin typeface="+mn-lt"/>
                          <a:ea typeface="Times New Roman" panose="02020603050405020304" pitchFamily="18" charset="0"/>
                        </a:rPr>
                        <a:t>Kaplan Meier Module</a:t>
                      </a:r>
                    </a:p>
                    <a:p>
                      <a:pPr marL="0" marR="0">
                        <a:spcBef>
                          <a:spcPts val="0"/>
                        </a:spcBef>
                        <a:spcAft>
                          <a:spcPts val="0"/>
                        </a:spcAft>
                      </a:pP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b="1" u="none" strike="noStrike">
                          <a:solidFill>
                            <a:srgbClr val="FF0000"/>
                          </a:solidFill>
                          <a:effectLst/>
                          <a:latin typeface="+mn-lt"/>
                        </a:rPr>
                        <a:t>Calculate OS, DFS, CSS of patients</a:t>
                      </a:r>
                      <a:endParaRPr lang="en-US" sz="1400" b="1" u="none" strike="noStrike">
                        <a:solidFill>
                          <a:srgbClr val="FF0000"/>
                        </a:solidFill>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340779153"/>
                  </a:ext>
                </a:extLst>
              </a:tr>
              <a:tr h="461317">
                <a:tc>
                  <a:txBody>
                    <a:bodyPr/>
                    <a:lstStyle/>
                    <a:p>
                      <a:pPr marL="0" marR="0">
                        <a:spcBef>
                          <a:spcPts val="0"/>
                        </a:spcBef>
                        <a:spcAft>
                          <a:spcPts val="0"/>
                        </a:spcAft>
                      </a:pPr>
                      <a:r>
                        <a:rPr lang="en-US" sz="1400">
                          <a:effectLst/>
                          <a:latin typeface="+mn-lt"/>
                        </a:rPr>
                        <a:t>Visualisation module</a:t>
                      </a:r>
                      <a:endParaRPr lang="en-US" sz="1400">
                        <a:effectLst/>
                        <a:latin typeface="+mn-lt"/>
                        <a:ea typeface="Times New Roman" panose="02020603050405020304" pitchFamily="18" charset="0"/>
                      </a:endParaRPr>
                    </a:p>
                  </a:txBody>
                  <a:tcPr marL="62340" marR="62340" marT="62340" marB="623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effectLst/>
                          <a:latin typeface="+mn-lt"/>
                          <a:ea typeface="Times New Roman" panose="02020603050405020304" pitchFamily="18" charset="0"/>
                        </a:rPr>
                        <a:t>&lt;As Proposed&gt;</a:t>
                      </a:r>
                    </a:p>
                    <a:p>
                      <a:pPr marL="0" marR="0">
                        <a:spcBef>
                          <a:spcPts val="0"/>
                        </a:spcBef>
                        <a:spcAft>
                          <a:spcPts val="0"/>
                        </a:spcAft>
                      </a:pP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Generate visualisations based on Regression, survival, &amp; Descriptive Analytics module output</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2455898458"/>
                  </a:ext>
                </a:extLst>
              </a:tr>
              <a:tr h="897697">
                <a:tc>
                  <a:txBody>
                    <a:bodyPr/>
                    <a:lstStyle/>
                    <a:p>
                      <a:pPr marL="0" marR="0">
                        <a:spcBef>
                          <a:spcPts val="0"/>
                        </a:spcBef>
                        <a:spcAft>
                          <a:spcPts val="0"/>
                        </a:spcAft>
                      </a:pPr>
                      <a:r>
                        <a:rPr lang="en-US" sz="1400">
                          <a:effectLst/>
                          <a:latin typeface="+mn-lt"/>
                        </a:rPr>
                        <a:t>User Interface (Ui) module</a:t>
                      </a:r>
                      <a:endParaRPr lang="en-US" sz="1400">
                        <a:effectLst/>
                        <a:latin typeface="+mn-lt"/>
                        <a:ea typeface="Times New Roman" panose="02020603050405020304" pitchFamily="18" charset="0"/>
                      </a:endParaRPr>
                    </a:p>
                  </a:txBody>
                  <a:tcPr marL="62340" marR="62340" marT="62340" marB="623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effectLst/>
                          <a:latin typeface="+mn-lt"/>
                          <a:ea typeface="Times New Roman" panose="02020603050405020304" pitchFamily="18" charset="0"/>
                        </a:rPr>
                        <a:t>&lt;As Proposed&gt;</a:t>
                      </a:r>
                    </a:p>
                    <a:p>
                      <a:pPr marL="0" marR="0">
                        <a:spcBef>
                          <a:spcPts val="0"/>
                        </a:spcBef>
                        <a:spcAft>
                          <a:spcPts val="0"/>
                        </a:spcAft>
                      </a:pP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Home page</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Patient cost &amp; Clinical outcome predictor page</a:t>
                      </a:r>
                    </a:p>
                    <a:p>
                      <a:pPr marL="742950" marR="0" lvl="1" indent="-285750">
                        <a:spcBef>
                          <a:spcPts val="0"/>
                        </a:spcBef>
                        <a:spcAft>
                          <a:spcPts val="0"/>
                        </a:spcAft>
                        <a:buFont typeface="Arial" panose="020B0604020202020204" pitchFamily="34" charset="0"/>
                        <a:buChar char="○"/>
                      </a:pPr>
                      <a:r>
                        <a:rPr lang="en-US" sz="1400" u="none" strike="noStrike">
                          <a:effectLst/>
                          <a:latin typeface="+mn-lt"/>
                        </a:rPr>
                        <a:t>1, 2, 5, 10 year views (cost).</a:t>
                      </a:r>
                    </a:p>
                    <a:p>
                      <a:pPr marL="742950" marR="0" lvl="1" indent="-285750">
                        <a:spcBef>
                          <a:spcPts val="0"/>
                        </a:spcBef>
                        <a:spcAft>
                          <a:spcPts val="0"/>
                        </a:spcAft>
                        <a:buFont typeface="Arial" panose="020B0604020202020204" pitchFamily="34" charset="0"/>
                        <a:buChar char="○"/>
                      </a:pPr>
                      <a:r>
                        <a:rPr lang="en-US" sz="1400" u="none" strike="noStrike">
                          <a:effectLst/>
                          <a:latin typeface="+mn-lt"/>
                        </a:rPr>
                        <a:t>5, 10 year views(clinical)</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438293013"/>
                  </a:ext>
                </a:extLst>
              </a:tr>
            </a:tbl>
          </a:graphicData>
        </a:graphic>
      </p:graphicFrame>
    </p:spTree>
    <p:extLst>
      <p:ext uri="{BB962C8B-B14F-4D97-AF65-F5344CB8AC3E}">
        <p14:creationId xmlns:p14="http://schemas.microsoft.com/office/powerpoint/2010/main" val="3343706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kern="1200">
                <a:solidFill>
                  <a:schemeClr val="tx1"/>
                </a:solidFill>
                <a:latin typeface="+mj-lt"/>
                <a:ea typeface="+mj-ea"/>
                <a:cs typeface="+mj-cs"/>
              </a:rPr>
              <a:t>Annex B: Project Management (Work Hours)</a:t>
            </a:r>
          </a:p>
        </p:txBody>
      </p:sp>
      <p:graphicFrame>
        <p:nvGraphicFramePr>
          <p:cNvPr id="8" name="Chart 7">
            <a:extLst>
              <a:ext uri="{FF2B5EF4-FFF2-40B4-BE49-F238E27FC236}">
                <a16:creationId xmlns:a16="http://schemas.microsoft.com/office/drawing/2014/main" id="{0450DDC9-6687-4A61-BE3F-EDD5BAA936B4}"/>
              </a:ext>
            </a:extLst>
          </p:cNvPr>
          <p:cNvGraphicFramePr>
            <a:graphicFrameLocks/>
          </p:cNvGraphicFramePr>
          <p:nvPr>
            <p:extLst>
              <p:ext uri="{D42A27DB-BD31-4B8C-83A1-F6EECF244321}">
                <p14:modId xmlns:p14="http://schemas.microsoft.com/office/powerpoint/2010/main" val="4005899275"/>
              </p:ext>
            </p:extLst>
          </p:nvPr>
        </p:nvGraphicFramePr>
        <p:xfrm>
          <a:off x="838200" y="1447800"/>
          <a:ext cx="10515599" cy="48567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23786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kern="1200">
                <a:solidFill>
                  <a:schemeClr val="tx1"/>
                </a:solidFill>
                <a:latin typeface="+mj-lt"/>
                <a:ea typeface="+mj-ea"/>
                <a:cs typeface="+mj-cs"/>
              </a:rPr>
              <a:t>Annex B: Project Management (Work Hours)</a:t>
            </a:r>
          </a:p>
        </p:txBody>
      </p:sp>
      <p:graphicFrame>
        <p:nvGraphicFramePr>
          <p:cNvPr id="4" name="Chart 3">
            <a:extLst>
              <a:ext uri="{FF2B5EF4-FFF2-40B4-BE49-F238E27FC236}">
                <a16:creationId xmlns:a16="http://schemas.microsoft.com/office/drawing/2014/main" id="{C8F86B34-AE74-49A8-8475-D561BE3C4D00}"/>
              </a:ext>
            </a:extLst>
          </p:cNvPr>
          <p:cNvGraphicFramePr>
            <a:graphicFrameLocks/>
          </p:cNvGraphicFramePr>
          <p:nvPr>
            <p:extLst>
              <p:ext uri="{D42A27DB-BD31-4B8C-83A1-F6EECF244321}">
                <p14:modId xmlns:p14="http://schemas.microsoft.com/office/powerpoint/2010/main" val="9687196"/>
              </p:ext>
            </p:extLst>
          </p:nvPr>
        </p:nvGraphicFramePr>
        <p:xfrm>
          <a:off x="651756" y="1425186"/>
          <a:ext cx="6853449" cy="4797483"/>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2">
            <a:extLst>
              <a:ext uri="{FF2B5EF4-FFF2-40B4-BE49-F238E27FC236}">
                <a16:creationId xmlns:a16="http://schemas.microsoft.com/office/drawing/2014/main" id="{319FF11F-AC42-4E08-B90B-D2FB9A6EDE83}"/>
              </a:ext>
            </a:extLst>
          </p:cNvPr>
          <p:cNvSpPr>
            <a:spLocks noGrp="1"/>
          </p:cNvSpPr>
          <p:nvPr>
            <p:ph idx="1"/>
          </p:nvPr>
        </p:nvSpPr>
        <p:spPr>
          <a:xfrm>
            <a:off x="7416797" y="3153086"/>
            <a:ext cx="2200027" cy="477322"/>
          </a:xfrm>
        </p:spPr>
        <p:txBody>
          <a:bodyPr>
            <a:normAutofit/>
          </a:bodyPr>
          <a:lstStyle/>
          <a:p>
            <a:pPr marL="0" indent="0">
              <a:buNone/>
            </a:pPr>
            <a:r>
              <a:rPr lang="en-US" sz="2000" b="1" dirty="0"/>
              <a:t>Global Team Stats:</a:t>
            </a:r>
          </a:p>
          <a:p>
            <a:pPr marL="0" indent="0">
              <a:buNone/>
            </a:pPr>
            <a:endParaRPr lang="en-US" sz="2000" dirty="0"/>
          </a:p>
        </p:txBody>
      </p:sp>
      <p:graphicFrame>
        <p:nvGraphicFramePr>
          <p:cNvPr id="3" name="Table 2">
            <a:extLst>
              <a:ext uri="{FF2B5EF4-FFF2-40B4-BE49-F238E27FC236}">
                <a16:creationId xmlns:a16="http://schemas.microsoft.com/office/drawing/2014/main" id="{4F5DBA61-2CA4-4D10-820F-56D5D5F64627}"/>
              </a:ext>
            </a:extLst>
          </p:cNvPr>
          <p:cNvGraphicFramePr>
            <a:graphicFrameLocks noGrp="1"/>
          </p:cNvGraphicFramePr>
          <p:nvPr>
            <p:extLst>
              <p:ext uri="{D42A27DB-BD31-4B8C-83A1-F6EECF244321}">
                <p14:modId xmlns:p14="http://schemas.microsoft.com/office/powerpoint/2010/main" val="2625882145"/>
              </p:ext>
            </p:extLst>
          </p:nvPr>
        </p:nvGraphicFramePr>
        <p:xfrm>
          <a:off x="7416797" y="3630407"/>
          <a:ext cx="4422778" cy="2151265"/>
        </p:xfrm>
        <a:graphic>
          <a:graphicData uri="http://schemas.openxmlformats.org/drawingml/2006/table">
            <a:tbl>
              <a:tblPr>
                <a:tableStyleId>{5C22544A-7EE6-4342-B048-85BDC9FD1C3A}</a:tableStyleId>
              </a:tblPr>
              <a:tblGrid>
                <a:gridCol w="741885">
                  <a:extLst>
                    <a:ext uri="{9D8B030D-6E8A-4147-A177-3AD203B41FA5}">
                      <a16:colId xmlns:a16="http://schemas.microsoft.com/office/drawing/2014/main" val="4031436424"/>
                    </a:ext>
                  </a:extLst>
                </a:gridCol>
                <a:gridCol w="2899843">
                  <a:extLst>
                    <a:ext uri="{9D8B030D-6E8A-4147-A177-3AD203B41FA5}">
                      <a16:colId xmlns:a16="http://schemas.microsoft.com/office/drawing/2014/main" val="909771016"/>
                    </a:ext>
                  </a:extLst>
                </a:gridCol>
                <a:gridCol w="781050">
                  <a:extLst>
                    <a:ext uri="{9D8B030D-6E8A-4147-A177-3AD203B41FA5}">
                      <a16:colId xmlns:a16="http://schemas.microsoft.com/office/drawing/2014/main" val="1996968267"/>
                    </a:ext>
                  </a:extLst>
                </a:gridCol>
              </a:tblGrid>
              <a:tr h="430253">
                <a:tc>
                  <a:txBody>
                    <a:bodyPr/>
                    <a:lstStyle/>
                    <a:p>
                      <a:pPr algn="ctr" fontAlgn="b"/>
                      <a:endParaRPr lang="en-US" sz="18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Week Count</a:t>
                      </a:r>
                      <a:endParaRPr lang="en-US" sz="1800" b="1"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800" b="1" u="none" strike="noStrike" dirty="0">
                          <a:effectLst/>
                        </a:rPr>
                        <a:t>8</a:t>
                      </a:r>
                      <a:endParaRPr lang="en-US" sz="1800" b="1"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499134709"/>
                  </a:ext>
                </a:extLst>
              </a:tr>
              <a:tr h="430253">
                <a:tc rowSpan="2">
                  <a:txBody>
                    <a:bodyPr/>
                    <a:lstStyle/>
                    <a:p>
                      <a:pPr algn="ctr" fontAlgn="b"/>
                      <a:r>
                        <a:rPr lang="en-US" sz="1800" b="1" u="none" strike="noStrike" dirty="0">
                          <a:effectLst/>
                        </a:rPr>
                        <a:t>Total</a:t>
                      </a:r>
                      <a:endParaRPr lang="en-US" sz="1800" b="1"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Cumulative Work Hours</a:t>
                      </a:r>
                      <a:endParaRPr lang="en-US" sz="16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553</a:t>
                      </a:r>
                      <a:endParaRPr lang="en-US" sz="18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77774"/>
                  </a:ext>
                </a:extLst>
              </a:tr>
              <a:tr h="430253">
                <a:tc vMerge="1">
                  <a:txBody>
                    <a:bodyPr/>
                    <a:lstStyle/>
                    <a:p>
                      <a:endParaRPr lang="en-US"/>
                    </a:p>
                  </a:txBody>
                  <a:tcPr/>
                </a:tc>
                <a:tc>
                  <a:txBody>
                    <a:bodyPr/>
                    <a:lstStyle/>
                    <a:p>
                      <a:pPr algn="ctr" fontAlgn="b"/>
                      <a:r>
                        <a:rPr lang="en-US" sz="1600" u="none" strike="noStrike" dirty="0">
                          <a:effectLst/>
                        </a:rPr>
                        <a:t>Member Average Hours (Total)</a:t>
                      </a:r>
                      <a:endParaRPr lang="en-US" sz="16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92.2</a:t>
                      </a:r>
                      <a:endParaRPr lang="en-US" sz="1800" b="0"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1437687"/>
                  </a:ext>
                </a:extLst>
              </a:tr>
              <a:tr h="430253">
                <a:tc rowSpan="2">
                  <a:txBody>
                    <a:bodyPr/>
                    <a:lstStyle/>
                    <a:p>
                      <a:pPr algn="ctr" fontAlgn="b"/>
                      <a:r>
                        <a:rPr lang="en-US" sz="1800" b="1" u="none" strike="noStrike" dirty="0">
                          <a:effectLst/>
                        </a:rPr>
                        <a:t>Weekly</a:t>
                      </a:r>
                      <a:endParaRPr lang="en-US" sz="1800" b="1"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600" u="none" strike="noStrike" dirty="0">
                          <a:effectLst/>
                        </a:rPr>
                        <a:t>Member Average Hours/Week</a:t>
                      </a:r>
                      <a:endParaRPr lang="en-US" sz="16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800" u="none" strike="noStrike" dirty="0">
                          <a:effectLst/>
                        </a:rPr>
                        <a:t>11.5</a:t>
                      </a:r>
                      <a:endParaRPr lang="en-US" sz="18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10977979"/>
                  </a:ext>
                </a:extLst>
              </a:tr>
              <a:tr h="430253">
                <a:tc vMerge="1">
                  <a:txBody>
                    <a:bodyPr/>
                    <a:lstStyle/>
                    <a:p>
                      <a:endParaRPr lang="en-US"/>
                    </a:p>
                  </a:txBody>
                  <a:tcPr/>
                </a:tc>
                <a:tc>
                  <a:txBody>
                    <a:bodyPr/>
                    <a:lstStyle/>
                    <a:p>
                      <a:pPr algn="ctr" fontAlgn="b"/>
                      <a:r>
                        <a:rPr lang="en-US" sz="1600" u="none" strike="noStrike" dirty="0">
                          <a:effectLst/>
                        </a:rPr>
                        <a:t>Group Average Hours/Week</a:t>
                      </a:r>
                      <a:endParaRPr lang="en-US" sz="16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800" u="none" strike="noStrike" dirty="0">
                          <a:effectLst/>
                        </a:rPr>
                        <a:t>69.1</a:t>
                      </a:r>
                      <a:endParaRPr lang="en-US" sz="18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69802549"/>
                  </a:ext>
                </a:extLst>
              </a:tr>
            </a:tbl>
          </a:graphicData>
        </a:graphic>
      </p:graphicFrame>
    </p:spTree>
    <p:extLst>
      <p:ext uri="{BB962C8B-B14F-4D97-AF65-F5344CB8AC3E}">
        <p14:creationId xmlns:p14="http://schemas.microsoft.com/office/powerpoint/2010/main" val="1216560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A46-034F-45CC-9684-301DF5935430}"/>
              </a:ext>
            </a:extLst>
          </p:cNvPr>
          <p:cNvSpPr>
            <a:spLocks noGrp="1"/>
          </p:cNvSpPr>
          <p:nvPr>
            <p:ph type="title"/>
          </p:nvPr>
        </p:nvSpPr>
        <p:spPr/>
        <p:txBody>
          <a:bodyPr/>
          <a:lstStyle/>
          <a:p>
            <a:r>
              <a:rPr lang="en-US" b="1">
                <a:solidFill>
                  <a:schemeClr val="accent1"/>
                </a:solidFill>
                <a:latin typeface="+mn-lt"/>
                <a:ea typeface="+mj-lt"/>
                <a:cs typeface="+mj-lt"/>
              </a:rPr>
              <a:t>Project Background</a:t>
            </a:r>
            <a:endParaRPr lang="en-SG" b="1">
              <a:solidFill>
                <a:schemeClr val="accent1"/>
              </a:solidFill>
              <a:latin typeface="+mn-lt"/>
            </a:endParaRPr>
          </a:p>
        </p:txBody>
      </p:sp>
      <p:pic>
        <p:nvPicPr>
          <p:cNvPr id="4" name="Online Media 3" title="Problem Statement">
            <a:hlinkClick r:id="" action="ppaction://media"/>
            <a:extLst>
              <a:ext uri="{FF2B5EF4-FFF2-40B4-BE49-F238E27FC236}">
                <a16:creationId xmlns:a16="http://schemas.microsoft.com/office/drawing/2014/main" id="{BA79861A-D202-48A5-92A8-B5850A30BA59}"/>
              </a:ext>
            </a:extLst>
          </p:cNvPr>
          <p:cNvPicPr>
            <a:picLocks noGrp="1" noRot="1" noChangeAspect="1"/>
          </p:cNvPicPr>
          <p:nvPr>
            <p:ph idx="1"/>
            <a:videoFile r:link="rId1"/>
          </p:nvPr>
        </p:nvPicPr>
        <p:blipFill>
          <a:blip r:embed="rId4"/>
          <a:stretch>
            <a:fillRect/>
          </a:stretch>
        </p:blipFill>
        <p:spPr>
          <a:xfrm>
            <a:off x="2228850" y="1825625"/>
            <a:ext cx="7735888" cy="4351338"/>
          </a:xfrm>
          <a:prstGeom prst="rect">
            <a:avLst/>
          </a:prstGeom>
        </p:spPr>
      </p:pic>
    </p:spTree>
    <p:extLst>
      <p:ext uri="{BB962C8B-B14F-4D97-AF65-F5344CB8AC3E}">
        <p14:creationId xmlns:p14="http://schemas.microsoft.com/office/powerpoint/2010/main" val="265143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 (Gantt Chart)</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pPr marL="0" indent="0">
              <a:buNone/>
            </a:pPr>
            <a:r>
              <a:rPr lang="en-US" sz="2000" dirty="0"/>
              <a:t>For detailed Overview, access via </a:t>
            </a:r>
            <a:r>
              <a:rPr lang="en-US" sz="2000" dirty="0" err="1">
                <a:hlinkClick r:id="rId2"/>
              </a:rPr>
              <a:t>TeamGantt</a:t>
            </a:r>
            <a:r>
              <a:rPr lang="en-US" sz="2000" dirty="0"/>
              <a:t> (Access given to Prof. Akshat Kumar)</a:t>
            </a:r>
          </a:p>
          <a:p>
            <a:pPr marL="0" indent="0">
              <a:buNone/>
            </a:pPr>
            <a:r>
              <a:rPr lang="en-US" sz="2000" dirty="0"/>
              <a:t>Gantt Chart: Iteration 1</a:t>
            </a:r>
          </a:p>
          <a:p>
            <a:pPr marL="0" indent="0">
              <a:buNone/>
            </a:pPr>
            <a:endParaRPr lang="en-US" sz="2000" dirty="0"/>
          </a:p>
        </p:txBody>
      </p:sp>
      <p:pic>
        <p:nvPicPr>
          <p:cNvPr id="5" name="Picture 4">
            <a:extLst>
              <a:ext uri="{FF2B5EF4-FFF2-40B4-BE49-F238E27FC236}">
                <a16:creationId xmlns:a16="http://schemas.microsoft.com/office/drawing/2014/main" id="{DA37C711-B988-489A-9FA7-C4454DB3E034}"/>
              </a:ext>
            </a:extLst>
          </p:cNvPr>
          <p:cNvPicPr>
            <a:picLocks noChangeAspect="1"/>
          </p:cNvPicPr>
          <p:nvPr/>
        </p:nvPicPr>
        <p:blipFill>
          <a:blip r:embed="rId3"/>
          <a:stretch>
            <a:fillRect/>
          </a:stretch>
        </p:blipFill>
        <p:spPr>
          <a:xfrm>
            <a:off x="771525" y="2682790"/>
            <a:ext cx="10582275" cy="2637007"/>
          </a:xfrm>
          <a:prstGeom prst="rect">
            <a:avLst/>
          </a:prstGeom>
        </p:spPr>
      </p:pic>
    </p:spTree>
    <p:extLst>
      <p:ext uri="{BB962C8B-B14F-4D97-AF65-F5344CB8AC3E}">
        <p14:creationId xmlns:p14="http://schemas.microsoft.com/office/powerpoint/2010/main" val="4126785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pPr marL="0" indent="0">
              <a:buNone/>
            </a:pPr>
            <a:r>
              <a:rPr lang="en-US" sz="2000"/>
              <a:t>Gantt Chart: Iteration 2</a:t>
            </a:r>
          </a:p>
        </p:txBody>
      </p:sp>
      <p:pic>
        <p:nvPicPr>
          <p:cNvPr id="5" name="Picture 4">
            <a:extLst>
              <a:ext uri="{FF2B5EF4-FFF2-40B4-BE49-F238E27FC236}">
                <a16:creationId xmlns:a16="http://schemas.microsoft.com/office/drawing/2014/main" id="{ABF1A679-A5B3-49CA-811D-2E40E2D1DCF8}"/>
              </a:ext>
            </a:extLst>
          </p:cNvPr>
          <p:cNvPicPr>
            <a:picLocks noChangeAspect="1"/>
          </p:cNvPicPr>
          <p:nvPr/>
        </p:nvPicPr>
        <p:blipFill>
          <a:blip r:embed="rId2"/>
          <a:stretch>
            <a:fillRect/>
          </a:stretch>
        </p:blipFill>
        <p:spPr>
          <a:xfrm>
            <a:off x="838200" y="2195512"/>
            <a:ext cx="8458200" cy="3438525"/>
          </a:xfrm>
          <a:prstGeom prst="rect">
            <a:avLst/>
          </a:prstGeom>
        </p:spPr>
      </p:pic>
    </p:spTree>
    <p:extLst>
      <p:ext uri="{BB962C8B-B14F-4D97-AF65-F5344CB8AC3E}">
        <p14:creationId xmlns:p14="http://schemas.microsoft.com/office/powerpoint/2010/main" val="2381168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pPr marL="0" indent="0">
              <a:buNone/>
            </a:pPr>
            <a:r>
              <a:rPr lang="en-US" sz="2000"/>
              <a:t>Gantt Chart: Iteration 3</a:t>
            </a:r>
          </a:p>
        </p:txBody>
      </p:sp>
      <p:pic>
        <p:nvPicPr>
          <p:cNvPr id="4" name="Picture 3">
            <a:extLst>
              <a:ext uri="{FF2B5EF4-FFF2-40B4-BE49-F238E27FC236}">
                <a16:creationId xmlns:a16="http://schemas.microsoft.com/office/drawing/2014/main" id="{C05FFFBD-C0C0-40C3-AB6E-664245976A1A}"/>
              </a:ext>
            </a:extLst>
          </p:cNvPr>
          <p:cNvPicPr>
            <a:picLocks noChangeAspect="1"/>
          </p:cNvPicPr>
          <p:nvPr/>
        </p:nvPicPr>
        <p:blipFill>
          <a:blip r:embed="rId2"/>
          <a:stretch>
            <a:fillRect/>
          </a:stretch>
        </p:blipFill>
        <p:spPr>
          <a:xfrm>
            <a:off x="590550" y="2221152"/>
            <a:ext cx="11010900" cy="3836918"/>
          </a:xfrm>
          <a:prstGeom prst="rect">
            <a:avLst/>
          </a:prstGeom>
        </p:spPr>
      </p:pic>
    </p:spTree>
    <p:extLst>
      <p:ext uri="{BB962C8B-B14F-4D97-AF65-F5344CB8AC3E}">
        <p14:creationId xmlns:p14="http://schemas.microsoft.com/office/powerpoint/2010/main" val="3496905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dirty="0"/>
              <a:t>Annex C: Iteration 1 – Data processing</a:t>
            </a:r>
            <a:endParaRPr lang="en-SG" sz="3600" dirty="0"/>
          </a:p>
        </p:txBody>
      </p:sp>
      <p:pic>
        <p:nvPicPr>
          <p:cNvPr id="4" name="Content Placeholder 3">
            <a:extLst>
              <a:ext uri="{FF2B5EF4-FFF2-40B4-BE49-F238E27FC236}">
                <a16:creationId xmlns:a16="http://schemas.microsoft.com/office/drawing/2014/main" id="{9AA4457F-09E5-4479-97DF-0FF27C500BCB}"/>
              </a:ext>
            </a:extLst>
          </p:cNvPr>
          <p:cNvPicPr>
            <a:picLocks noGrp="1" noChangeAspect="1"/>
          </p:cNvPicPr>
          <p:nvPr>
            <p:ph idx="1"/>
          </p:nvPr>
        </p:nvPicPr>
        <p:blipFill>
          <a:blip r:embed="rId2"/>
          <a:stretch>
            <a:fillRect/>
          </a:stretch>
        </p:blipFill>
        <p:spPr>
          <a:xfrm>
            <a:off x="838200" y="1933226"/>
            <a:ext cx="10515600" cy="4136136"/>
          </a:xfrm>
          <a:prstGeom prst="rect">
            <a:avLst/>
          </a:prstGeom>
        </p:spPr>
      </p:pic>
    </p:spTree>
    <p:extLst>
      <p:ext uri="{BB962C8B-B14F-4D97-AF65-F5344CB8AC3E}">
        <p14:creationId xmlns:p14="http://schemas.microsoft.com/office/powerpoint/2010/main" val="2264697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dirty="0"/>
              <a:t>Annex C: Iteration 1 – Data processing</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a:xfrm>
            <a:off x="838200" y="1825625"/>
            <a:ext cx="6037162" cy="4351338"/>
          </a:xfrm>
        </p:spPr>
        <p:txBody>
          <a:bodyPr>
            <a:normAutofit fontScale="85000" lnSpcReduction="10000"/>
          </a:bodyPr>
          <a:lstStyle/>
          <a:p>
            <a:pPr marL="0" indent="0">
              <a:buNone/>
            </a:pPr>
            <a:r>
              <a:rPr lang="en-US" sz="2000"/>
              <a:t>Code can be found on </a:t>
            </a:r>
            <a:r>
              <a:rPr lang="en-US" sz="2000" err="1"/>
              <a:t>Github</a:t>
            </a:r>
            <a:r>
              <a:rPr lang="en-US" sz="2000"/>
              <a:t>: </a:t>
            </a:r>
            <a:r>
              <a:rPr lang="en-SG" sz="2000">
                <a:hlinkClick r:id="rId2"/>
              </a:rPr>
              <a:t>https://github.com/cmy96/fyp</a:t>
            </a:r>
            <a:endParaRPr lang="en-SG" sz="2000"/>
          </a:p>
          <a:p>
            <a:pPr marL="0" indent="0">
              <a:buNone/>
            </a:pPr>
            <a:endParaRPr lang="en-SG" sz="2000"/>
          </a:p>
          <a:p>
            <a:pPr marL="0" indent="0">
              <a:buNone/>
            </a:pPr>
            <a:r>
              <a:rPr lang="en-SG" sz="2000"/>
              <a:t>Calculation of net present value of bills:</a:t>
            </a:r>
          </a:p>
          <a:p>
            <a:pPr marL="0" indent="0">
              <a:buNone/>
            </a:pPr>
            <a:r>
              <a:rPr lang="en-SG" sz="2000"/>
              <a:t>(Gross cost of bill) * (1+ Interest rate) ^ (Current year – year of bill)</a:t>
            </a:r>
          </a:p>
          <a:p>
            <a:pPr marL="0" indent="0">
              <a:buNone/>
            </a:pPr>
            <a:endParaRPr lang="en-SG" sz="2000"/>
          </a:p>
          <a:p>
            <a:pPr marL="0" indent="0">
              <a:buNone/>
            </a:pPr>
            <a:r>
              <a:rPr lang="en-SG" sz="2000"/>
              <a:t>Given patient’s diagnosis date(dx date), sum all bills within these time frames:</a:t>
            </a:r>
          </a:p>
          <a:p>
            <a:pPr marL="0" indent="0">
              <a:buNone/>
            </a:pPr>
            <a:r>
              <a:rPr lang="en-SG" sz="2000"/>
              <a:t>6 months before dx date – dx date</a:t>
            </a:r>
          </a:p>
          <a:p>
            <a:pPr marL="0" indent="0">
              <a:buNone/>
            </a:pPr>
            <a:r>
              <a:rPr lang="en-SG" sz="2000"/>
              <a:t>Dx date – 6 months after dx date</a:t>
            </a:r>
          </a:p>
          <a:p>
            <a:pPr marL="0" indent="0">
              <a:buNone/>
            </a:pPr>
            <a:r>
              <a:rPr lang="en-SG" sz="2000"/>
              <a:t>6 months after dx date – 1 year after dx date</a:t>
            </a:r>
          </a:p>
          <a:p>
            <a:pPr marL="0" indent="0">
              <a:buNone/>
            </a:pPr>
            <a:r>
              <a:rPr lang="en-US" sz="2000"/>
              <a:t>1 year after dx date – 2 year after dx date</a:t>
            </a:r>
          </a:p>
          <a:p>
            <a:pPr marL="0" indent="0">
              <a:buNone/>
            </a:pPr>
            <a:r>
              <a:rPr lang="en-US" sz="2000"/>
              <a:t>...</a:t>
            </a:r>
          </a:p>
          <a:p>
            <a:pPr marL="0" indent="0">
              <a:buNone/>
            </a:pPr>
            <a:r>
              <a:rPr lang="en-US" sz="2000"/>
              <a:t>9 year after dx date – 10 year after dx date</a:t>
            </a:r>
          </a:p>
          <a:p>
            <a:pPr marL="0" indent="0">
              <a:buNone/>
            </a:pPr>
            <a:endParaRPr lang="en-US" sz="2000"/>
          </a:p>
          <a:p>
            <a:pPr marL="0" indent="0">
              <a:buNone/>
            </a:pPr>
            <a:endParaRPr lang="en-US" sz="2000"/>
          </a:p>
          <a:p>
            <a:pPr marL="0" indent="0">
              <a:buNone/>
            </a:pPr>
            <a:endParaRPr lang="en-US" sz="2000"/>
          </a:p>
        </p:txBody>
      </p:sp>
      <p:pic>
        <p:nvPicPr>
          <p:cNvPr id="4" name="Picture 3">
            <a:extLst>
              <a:ext uri="{FF2B5EF4-FFF2-40B4-BE49-F238E27FC236}">
                <a16:creationId xmlns:a16="http://schemas.microsoft.com/office/drawing/2014/main" id="{17C5FA61-DEC8-45D5-ADED-10B4B9F49FEC}"/>
              </a:ext>
            </a:extLst>
          </p:cNvPr>
          <p:cNvPicPr>
            <a:picLocks noChangeAspect="1"/>
          </p:cNvPicPr>
          <p:nvPr/>
        </p:nvPicPr>
        <p:blipFill>
          <a:blip r:embed="rId3"/>
          <a:stretch>
            <a:fillRect/>
          </a:stretch>
        </p:blipFill>
        <p:spPr>
          <a:xfrm>
            <a:off x="7002629" y="1690688"/>
            <a:ext cx="4580017" cy="4595258"/>
          </a:xfrm>
          <a:prstGeom prst="rect">
            <a:avLst/>
          </a:prstGeom>
        </p:spPr>
      </p:pic>
    </p:spTree>
    <p:extLst>
      <p:ext uri="{BB962C8B-B14F-4D97-AF65-F5344CB8AC3E}">
        <p14:creationId xmlns:p14="http://schemas.microsoft.com/office/powerpoint/2010/main" val="1363862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dirty="0"/>
              <a:t>Annex C: Iteration 1 – Data processing </a:t>
            </a:r>
            <a:endParaRPr lang="en-SG" sz="3600" dirty="0"/>
          </a:p>
        </p:txBody>
      </p:sp>
      <p:pic>
        <p:nvPicPr>
          <p:cNvPr id="6" name="Content Placeholder 5">
            <a:extLst>
              <a:ext uri="{FF2B5EF4-FFF2-40B4-BE49-F238E27FC236}">
                <a16:creationId xmlns:a16="http://schemas.microsoft.com/office/drawing/2014/main" id="{62556E28-6ACB-4B43-A43C-5FBFADAF8815}"/>
              </a:ext>
            </a:extLst>
          </p:cNvPr>
          <p:cNvPicPr>
            <a:picLocks noGrp="1" noChangeAspect="1"/>
          </p:cNvPicPr>
          <p:nvPr>
            <p:ph idx="1"/>
          </p:nvPr>
        </p:nvPicPr>
        <p:blipFill>
          <a:blip r:embed="rId2"/>
          <a:stretch>
            <a:fillRect/>
          </a:stretch>
        </p:blipFill>
        <p:spPr>
          <a:xfrm>
            <a:off x="6096000" y="2080269"/>
            <a:ext cx="5585944" cy="2484335"/>
          </a:xfrm>
          <a:prstGeom prst="rect">
            <a:avLst/>
          </a:prstGeom>
        </p:spPr>
      </p:pic>
      <p:sp>
        <p:nvSpPr>
          <p:cNvPr id="8" name="Content Placeholder 4">
            <a:extLst>
              <a:ext uri="{FF2B5EF4-FFF2-40B4-BE49-F238E27FC236}">
                <a16:creationId xmlns:a16="http://schemas.microsoft.com/office/drawing/2014/main" id="{882C2EBA-3D51-4959-9611-1EF8D8106262}"/>
              </a:ext>
            </a:extLst>
          </p:cNvPr>
          <p:cNvSpPr txBox="1">
            <a:spLocks/>
          </p:cNvSpPr>
          <p:nvPr/>
        </p:nvSpPr>
        <p:spPr>
          <a:xfrm>
            <a:off x="838199" y="1825625"/>
            <a:ext cx="513433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400"/>
              <a:t>Costs were scaled according to this formula</a:t>
            </a:r>
          </a:p>
          <a:p>
            <a:r>
              <a:rPr lang="en-SG" sz="2400" err="1"/>
              <a:t>X_std</a:t>
            </a:r>
            <a:r>
              <a:rPr lang="en-SG" sz="2400"/>
              <a:t> = (X - </a:t>
            </a:r>
            <a:r>
              <a:rPr lang="en-SG" sz="2400" err="1"/>
              <a:t>X.min</a:t>
            </a:r>
            <a:r>
              <a:rPr lang="en-SG" sz="2400"/>
              <a:t>(axis=0)) / (</a:t>
            </a:r>
            <a:r>
              <a:rPr lang="en-SG" sz="2400" err="1"/>
              <a:t>X.max</a:t>
            </a:r>
            <a:r>
              <a:rPr lang="en-SG" sz="2400"/>
              <a:t>(axis=0) - </a:t>
            </a:r>
            <a:r>
              <a:rPr lang="en-SG" sz="2400" err="1"/>
              <a:t>X.min</a:t>
            </a:r>
            <a:r>
              <a:rPr lang="en-SG" sz="2400"/>
              <a:t>(axis=0))</a:t>
            </a:r>
          </a:p>
          <a:p>
            <a:r>
              <a:rPr lang="en-SG" sz="2400" err="1"/>
              <a:t>X_scaled</a:t>
            </a:r>
            <a:r>
              <a:rPr lang="en-SG" sz="2400"/>
              <a:t> = </a:t>
            </a:r>
            <a:r>
              <a:rPr lang="en-SG" sz="2400" err="1"/>
              <a:t>X_std</a:t>
            </a:r>
            <a:r>
              <a:rPr lang="en-SG" sz="2400"/>
              <a:t> * (max - min) + min</a:t>
            </a:r>
          </a:p>
          <a:p>
            <a:endParaRPr lang="en-SG" sz="2400"/>
          </a:p>
          <a:p>
            <a:r>
              <a:rPr lang="en-SG" sz="2400"/>
              <a:t>Considered using log transformation since we know that healthcare costs can be left skewed, but this did not work out as it tended to cause results to consistently be small</a:t>
            </a:r>
          </a:p>
        </p:txBody>
      </p:sp>
    </p:spTree>
    <p:extLst>
      <p:ext uri="{BB962C8B-B14F-4D97-AF65-F5344CB8AC3E}">
        <p14:creationId xmlns:p14="http://schemas.microsoft.com/office/powerpoint/2010/main" val="697735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dirty="0"/>
              <a:t>Annex D: Iteration 2 – ANN</a:t>
            </a:r>
            <a:br>
              <a:rPr lang="en-US" sz="3600" dirty="0"/>
            </a:br>
            <a:endParaRPr lang="en-SG" sz="3600" dirty="0"/>
          </a:p>
        </p:txBody>
      </p:sp>
      <p:pic>
        <p:nvPicPr>
          <p:cNvPr id="6" name="Picture 5">
            <a:extLst>
              <a:ext uri="{FF2B5EF4-FFF2-40B4-BE49-F238E27FC236}">
                <a16:creationId xmlns:a16="http://schemas.microsoft.com/office/drawing/2014/main" id="{719B2D0D-E7B7-49A6-9F32-F0F5D922C97A}"/>
              </a:ext>
            </a:extLst>
          </p:cNvPr>
          <p:cNvPicPr>
            <a:picLocks noChangeAspect="1"/>
          </p:cNvPicPr>
          <p:nvPr/>
        </p:nvPicPr>
        <p:blipFill>
          <a:blip r:embed="rId2"/>
          <a:stretch>
            <a:fillRect/>
          </a:stretch>
        </p:blipFill>
        <p:spPr>
          <a:xfrm>
            <a:off x="1781626" y="1330303"/>
            <a:ext cx="8427245" cy="5162572"/>
          </a:xfrm>
          <a:prstGeom prst="rect">
            <a:avLst/>
          </a:prstGeom>
        </p:spPr>
      </p:pic>
    </p:spTree>
    <p:extLst>
      <p:ext uri="{BB962C8B-B14F-4D97-AF65-F5344CB8AC3E}">
        <p14:creationId xmlns:p14="http://schemas.microsoft.com/office/powerpoint/2010/main" val="1377280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C78F-D8C9-4CC2-A2D9-146F4193A5A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600" dirty="0"/>
              <a:t>Annex D: Iteration 2 – ANN evaluation graph</a:t>
            </a:r>
            <a:br>
              <a:rPr lang="en-US" sz="3600" dirty="0"/>
            </a:br>
            <a:endParaRPr lang="en-US" sz="3600" dirty="0"/>
          </a:p>
        </p:txBody>
      </p:sp>
      <p:pic>
        <p:nvPicPr>
          <p:cNvPr id="7" name="Picture 6">
            <a:extLst>
              <a:ext uri="{FF2B5EF4-FFF2-40B4-BE49-F238E27FC236}">
                <a16:creationId xmlns:a16="http://schemas.microsoft.com/office/drawing/2014/main" id="{5D655E18-F9DE-4E8E-B124-402169A98DEA}"/>
              </a:ext>
            </a:extLst>
          </p:cNvPr>
          <p:cNvPicPr>
            <a:picLocks noChangeAspect="1"/>
          </p:cNvPicPr>
          <p:nvPr/>
        </p:nvPicPr>
        <p:blipFill>
          <a:blip r:embed="rId2"/>
          <a:stretch>
            <a:fillRect/>
          </a:stretch>
        </p:blipFill>
        <p:spPr>
          <a:xfrm>
            <a:off x="1176686" y="1482343"/>
            <a:ext cx="9838627" cy="4802187"/>
          </a:xfrm>
          <a:prstGeom prst="rect">
            <a:avLst/>
          </a:prstGeom>
        </p:spPr>
      </p:pic>
    </p:spTree>
    <p:extLst>
      <p:ext uri="{BB962C8B-B14F-4D97-AF65-F5344CB8AC3E}">
        <p14:creationId xmlns:p14="http://schemas.microsoft.com/office/powerpoint/2010/main" val="2209055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dirty="0"/>
              <a:t>Annex D: Iteration 2 – </a:t>
            </a:r>
            <a:r>
              <a:rPr lang="en-SG" sz="3600" dirty="0"/>
              <a:t>The Survival Function</a:t>
            </a:r>
            <a:br>
              <a:rPr lang="en-US" sz="3600" dirty="0"/>
            </a:br>
            <a:endParaRPr lang="en-SG" sz="3600" dirty="0"/>
          </a:p>
        </p:txBody>
      </p:sp>
      <p:sp>
        <p:nvSpPr>
          <p:cNvPr id="5" name="Content Placeholder 4">
            <a:extLst>
              <a:ext uri="{FF2B5EF4-FFF2-40B4-BE49-F238E27FC236}">
                <a16:creationId xmlns:a16="http://schemas.microsoft.com/office/drawing/2014/main" id="{64929E25-E784-40BD-90DD-D974CFA75FAC}"/>
              </a:ext>
            </a:extLst>
          </p:cNvPr>
          <p:cNvSpPr>
            <a:spLocks noGrp="1"/>
          </p:cNvSpPr>
          <p:nvPr>
            <p:ph idx="1"/>
          </p:nvPr>
        </p:nvSpPr>
        <p:spPr/>
        <p:txBody>
          <a:bodyPr/>
          <a:lstStyle/>
          <a:p>
            <a:r>
              <a:rPr lang="en-SG"/>
              <a:t>Let T denote a continuous non-negative random variable corresponding to a patient’s survival time. The survival function S(</a:t>
            </a:r>
            <a:r>
              <a:rPr lang="en-SG" i="1"/>
              <a:t>t</a:t>
            </a:r>
            <a:r>
              <a:rPr lang="en-SG"/>
              <a:t>) returns the probability of survival beyond time t and is defined as</a:t>
            </a:r>
          </a:p>
          <a:p>
            <a:endParaRPr lang="en-SG"/>
          </a:p>
          <a:p>
            <a:endParaRPr lang="en-SG"/>
          </a:p>
          <a:p>
            <a:r>
              <a:rPr lang="en-SG"/>
              <a:t>survival function at time </a:t>
            </a:r>
            <a:r>
              <a:rPr lang="en-SG" i="1"/>
              <a:t>t</a:t>
            </a:r>
            <a:r>
              <a:rPr lang="en-SG"/>
              <a:t> can simply be estimated by the ratio of patients surviving beyond time </a:t>
            </a:r>
            <a:r>
              <a:rPr lang="en-SG" i="1"/>
              <a:t>t</a:t>
            </a:r>
            <a:r>
              <a:rPr lang="en-SG"/>
              <a:t> and the total number of patients:</a:t>
            </a:r>
          </a:p>
          <a:p>
            <a:endParaRPr lang="en-SG"/>
          </a:p>
          <a:p>
            <a:endParaRPr lang="en-SG"/>
          </a:p>
          <a:p>
            <a:endParaRPr lang="en-SG"/>
          </a:p>
        </p:txBody>
      </p:sp>
      <p:pic>
        <p:nvPicPr>
          <p:cNvPr id="4" name="Picture 3">
            <a:extLst>
              <a:ext uri="{FF2B5EF4-FFF2-40B4-BE49-F238E27FC236}">
                <a16:creationId xmlns:a16="http://schemas.microsoft.com/office/drawing/2014/main" id="{5AE2CA9F-30FA-4538-9A44-F9CAD132B901}"/>
              </a:ext>
            </a:extLst>
          </p:cNvPr>
          <p:cNvPicPr>
            <a:picLocks noChangeAspect="1"/>
          </p:cNvPicPr>
          <p:nvPr/>
        </p:nvPicPr>
        <p:blipFill>
          <a:blip r:embed="rId2"/>
          <a:stretch>
            <a:fillRect/>
          </a:stretch>
        </p:blipFill>
        <p:spPr>
          <a:xfrm>
            <a:off x="4943475" y="3062287"/>
            <a:ext cx="2305050" cy="733425"/>
          </a:xfrm>
          <a:prstGeom prst="rect">
            <a:avLst/>
          </a:prstGeom>
        </p:spPr>
      </p:pic>
      <p:pic>
        <p:nvPicPr>
          <p:cNvPr id="6" name="Picture 5">
            <a:extLst>
              <a:ext uri="{FF2B5EF4-FFF2-40B4-BE49-F238E27FC236}">
                <a16:creationId xmlns:a16="http://schemas.microsoft.com/office/drawing/2014/main" id="{F32425B7-2747-42DC-823D-45716026E158}"/>
              </a:ext>
            </a:extLst>
          </p:cNvPr>
          <p:cNvPicPr>
            <a:picLocks noChangeAspect="1"/>
          </p:cNvPicPr>
          <p:nvPr/>
        </p:nvPicPr>
        <p:blipFill>
          <a:blip r:embed="rId3"/>
          <a:stretch>
            <a:fillRect/>
          </a:stretch>
        </p:blipFill>
        <p:spPr>
          <a:xfrm>
            <a:off x="2950041" y="5032374"/>
            <a:ext cx="5514975" cy="1009650"/>
          </a:xfrm>
          <a:prstGeom prst="rect">
            <a:avLst/>
          </a:prstGeom>
        </p:spPr>
      </p:pic>
    </p:spTree>
    <p:extLst>
      <p:ext uri="{BB962C8B-B14F-4D97-AF65-F5344CB8AC3E}">
        <p14:creationId xmlns:p14="http://schemas.microsoft.com/office/powerpoint/2010/main" val="615015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A800-0735-44FE-8609-84E9ED99AECD}"/>
              </a:ext>
            </a:extLst>
          </p:cNvPr>
          <p:cNvSpPr>
            <a:spLocks noGrp="1"/>
          </p:cNvSpPr>
          <p:nvPr>
            <p:ph type="title"/>
          </p:nvPr>
        </p:nvSpPr>
        <p:spPr/>
        <p:txBody>
          <a:bodyPr>
            <a:normAutofit/>
          </a:bodyPr>
          <a:lstStyle/>
          <a:p>
            <a:r>
              <a:rPr lang="en-US" sz="4000" dirty="0"/>
              <a:t>Annex D: Iteration 2 – </a:t>
            </a:r>
            <a:r>
              <a:rPr lang="en-SG" sz="4000" dirty="0"/>
              <a:t>Features Selection code</a:t>
            </a:r>
          </a:p>
        </p:txBody>
      </p:sp>
      <p:pic>
        <p:nvPicPr>
          <p:cNvPr id="4" name="Content Placeholder 3">
            <a:extLst>
              <a:ext uri="{FF2B5EF4-FFF2-40B4-BE49-F238E27FC236}">
                <a16:creationId xmlns:a16="http://schemas.microsoft.com/office/drawing/2014/main" id="{124EE6AE-4553-401F-AAE9-FC0BE0C62F6C}"/>
              </a:ext>
            </a:extLst>
          </p:cNvPr>
          <p:cNvPicPr>
            <a:picLocks noGrp="1" noChangeAspect="1"/>
          </p:cNvPicPr>
          <p:nvPr>
            <p:ph idx="1"/>
          </p:nvPr>
        </p:nvPicPr>
        <p:blipFill>
          <a:blip r:embed="rId2"/>
          <a:stretch>
            <a:fillRect/>
          </a:stretch>
        </p:blipFill>
        <p:spPr>
          <a:xfrm>
            <a:off x="982121" y="1538755"/>
            <a:ext cx="8697781" cy="4351338"/>
          </a:xfrm>
          <a:prstGeom prst="rect">
            <a:avLst/>
          </a:prstGeom>
        </p:spPr>
      </p:pic>
    </p:spTree>
    <p:extLst>
      <p:ext uri="{BB962C8B-B14F-4D97-AF65-F5344CB8AC3E}">
        <p14:creationId xmlns:p14="http://schemas.microsoft.com/office/powerpoint/2010/main" val="442113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365125"/>
            <a:ext cx="10515600" cy="1325563"/>
          </a:xfrm>
        </p:spPr>
        <p:txBody>
          <a:bodyPr>
            <a:normAutofit/>
          </a:bodyPr>
          <a:lstStyle/>
          <a:p>
            <a:r>
              <a:rPr lang="en-US" b="1">
                <a:solidFill>
                  <a:schemeClr val="accent1"/>
                </a:solidFill>
                <a:latin typeface="+mn-lt"/>
                <a:ea typeface="+mj-lt"/>
                <a:cs typeface="+mj-lt"/>
              </a:rPr>
              <a:t>Motivation &amp; Value Proposition</a:t>
            </a:r>
            <a:endParaRPr lang="en-US" b="1">
              <a:solidFill>
                <a:schemeClr val="accent1"/>
              </a:solidFill>
              <a:latin typeface="+mn-lt"/>
            </a:endParaRPr>
          </a:p>
        </p:txBody>
      </p:sp>
      <p:sp>
        <p:nvSpPr>
          <p:cNvPr id="7" name="TextBox 6">
            <a:extLst>
              <a:ext uri="{FF2B5EF4-FFF2-40B4-BE49-F238E27FC236}">
                <a16:creationId xmlns:a16="http://schemas.microsoft.com/office/drawing/2014/main" id="{5CEAF3FE-C5D1-4D21-A29A-0C9B6B39F7FB}"/>
              </a:ext>
            </a:extLst>
          </p:cNvPr>
          <p:cNvSpPr txBox="1"/>
          <p:nvPr/>
        </p:nvSpPr>
        <p:spPr>
          <a:xfrm>
            <a:off x="2090984" y="2179859"/>
            <a:ext cx="8173810" cy="1815882"/>
          </a:xfrm>
          <a:prstGeom prst="rect">
            <a:avLst/>
          </a:prstGeom>
          <a:noFill/>
        </p:spPr>
        <p:txBody>
          <a:bodyPr wrap="square" rtlCol="0">
            <a:spAutoFit/>
          </a:bodyPr>
          <a:lstStyle/>
          <a:p>
            <a:pPr algn="just"/>
            <a:r>
              <a:rPr lang="en-US" sz="2800" i="1"/>
              <a:t>“National healthcare spending in Singapore has almost tripled from $3.74 billion in 2010 to $9.8 billion in 2016 (2.2% of GDP). This is projected to reach $13 billion in 2020” – </a:t>
            </a:r>
            <a:r>
              <a:rPr lang="en-US" sz="2800" i="1" err="1"/>
              <a:t>Basu</a:t>
            </a:r>
            <a:r>
              <a:rPr lang="en-US" sz="2800" i="1"/>
              <a:t>, 2017</a:t>
            </a:r>
            <a:endParaRPr lang="en-SG" sz="3200" i="1"/>
          </a:p>
        </p:txBody>
      </p:sp>
      <p:pic>
        <p:nvPicPr>
          <p:cNvPr id="2054" name="Picture 6" descr="Image result for money expensive">
            <a:extLst>
              <a:ext uri="{FF2B5EF4-FFF2-40B4-BE49-F238E27FC236}">
                <a16:creationId xmlns:a16="http://schemas.microsoft.com/office/drawing/2014/main" id="{1FC920C9-C541-4A33-B9CA-30772D1C15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6518" y="4391166"/>
            <a:ext cx="4385481" cy="246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62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698BE-642C-4327-92C3-DC3B48F836B5}"/>
              </a:ext>
            </a:extLst>
          </p:cNvPr>
          <p:cNvSpPr>
            <a:spLocks noGrp="1"/>
          </p:cNvSpPr>
          <p:nvPr>
            <p:ph type="title"/>
          </p:nvPr>
        </p:nvSpPr>
        <p:spPr/>
        <p:txBody>
          <a:bodyPr>
            <a:normAutofit/>
          </a:bodyPr>
          <a:lstStyle/>
          <a:p>
            <a:r>
              <a:rPr lang="en-US" sz="4000" dirty="0"/>
              <a:t>Annex D: Iteration 2 – </a:t>
            </a:r>
            <a:r>
              <a:rPr lang="en-SG" sz="4000" dirty="0"/>
              <a:t>Features Selection code</a:t>
            </a:r>
          </a:p>
        </p:txBody>
      </p:sp>
      <p:pic>
        <p:nvPicPr>
          <p:cNvPr id="4" name="Content Placeholder 3">
            <a:extLst>
              <a:ext uri="{FF2B5EF4-FFF2-40B4-BE49-F238E27FC236}">
                <a16:creationId xmlns:a16="http://schemas.microsoft.com/office/drawing/2014/main" id="{AD23E894-A59A-480E-9405-022F53C94535}"/>
              </a:ext>
            </a:extLst>
          </p:cNvPr>
          <p:cNvPicPr>
            <a:picLocks noGrp="1" noChangeAspect="1"/>
          </p:cNvPicPr>
          <p:nvPr>
            <p:ph idx="1"/>
          </p:nvPr>
        </p:nvPicPr>
        <p:blipFill>
          <a:blip r:embed="rId2"/>
          <a:stretch>
            <a:fillRect/>
          </a:stretch>
        </p:blipFill>
        <p:spPr>
          <a:xfrm>
            <a:off x="838200" y="2078514"/>
            <a:ext cx="10515600" cy="3032760"/>
          </a:xfrm>
          <a:prstGeom prst="rect">
            <a:avLst/>
          </a:prstGeom>
        </p:spPr>
      </p:pic>
    </p:spTree>
    <p:extLst>
      <p:ext uri="{BB962C8B-B14F-4D97-AF65-F5344CB8AC3E}">
        <p14:creationId xmlns:p14="http://schemas.microsoft.com/office/powerpoint/2010/main" val="255906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3088-64C6-4808-BD34-503205AB17AE}"/>
              </a:ext>
            </a:extLst>
          </p:cNvPr>
          <p:cNvSpPr>
            <a:spLocks noGrp="1"/>
          </p:cNvSpPr>
          <p:nvPr>
            <p:ph type="title"/>
          </p:nvPr>
        </p:nvSpPr>
        <p:spPr/>
        <p:txBody>
          <a:bodyPr>
            <a:normAutofit/>
          </a:bodyPr>
          <a:lstStyle/>
          <a:p>
            <a:r>
              <a:rPr lang="en-US" sz="3600" dirty="0"/>
              <a:t>Annex D: Iteration 2 – </a:t>
            </a:r>
            <a:r>
              <a:rPr lang="en-SG" sz="3600" dirty="0"/>
              <a:t>Features Selection</a:t>
            </a:r>
          </a:p>
        </p:txBody>
      </p:sp>
      <p:pic>
        <p:nvPicPr>
          <p:cNvPr id="4" name="Content Placeholder 3">
            <a:extLst>
              <a:ext uri="{FF2B5EF4-FFF2-40B4-BE49-F238E27FC236}">
                <a16:creationId xmlns:a16="http://schemas.microsoft.com/office/drawing/2014/main" id="{605EF78B-97D4-4A06-9B7F-74103F0F2334}"/>
              </a:ext>
            </a:extLst>
          </p:cNvPr>
          <p:cNvPicPr>
            <a:picLocks noGrp="1" noChangeAspect="1"/>
          </p:cNvPicPr>
          <p:nvPr>
            <p:ph idx="1"/>
          </p:nvPr>
        </p:nvPicPr>
        <p:blipFill rotWithShape="1">
          <a:blip r:embed="rId2"/>
          <a:srcRect l="16161" t="24659" r="16315" b="21227"/>
          <a:stretch/>
        </p:blipFill>
        <p:spPr>
          <a:xfrm>
            <a:off x="5815106" y="1888564"/>
            <a:ext cx="5911214" cy="2664782"/>
          </a:xfrm>
          <a:prstGeom prst="rect">
            <a:avLst/>
          </a:prstGeom>
        </p:spPr>
      </p:pic>
      <p:pic>
        <p:nvPicPr>
          <p:cNvPr id="5" name="Picture 4">
            <a:extLst>
              <a:ext uri="{FF2B5EF4-FFF2-40B4-BE49-F238E27FC236}">
                <a16:creationId xmlns:a16="http://schemas.microsoft.com/office/drawing/2014/main" id="{69BF66F8-A045-43F0-AC36-3C3802083446}"/>
              </a:ext>
            </a:extLst>
          </p:cNvPr>
          <p:cNvPicPr>
            <a:picLocks noChangeAspect="1"/>
          </p:cNvPicPr>
          <p:nvPr/>
        </p:nvPicPr>
        <p:blipFill>
          <a:blip r:embed="rId3"/>
          <a:stretch>
            <a:fillRect/>
          </a:stretch>
        </p:blipFill>
        <p:spPr>
          <a:xfrm>
            <a:off x="221129" y="2063031"/>
            <a:ext cx="5515315" cy="2490315"/>
          </a:xfrm>
          <a:prstGeom prst="rect">
            <a:avLst/>
          </a:prstGeom>
        </p:spPr>
      </p:pic>
    </p:spTree>
    <p:extLst>
      <p:ext uri="{BB962C8B-B14F-4D97-AF65-F5344CB8AC3E}">
        <p14:creationId xmlns:p14="http://schemas.microsoft.com/office/powerpoint/2010/main" val="615664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50647-BF41-42B1-A5BE-AF7AA39CA32A}"/>
              </a:ext>
            </a:extLst>
          </p:cNvPr>
          <p:cNvSpPr>
            <a:spLocks noGrp="1"/>
          </p:cNvSpPr>
          <p:nvPr>
            <p:ph type="title"/>
          </p:nvPr>
        </p:nvSpPr>
        <p:spPr/>
        <p:txBody>
          <a:bodyPr>
            <a:normAutofit/>
          </a:bodyPr>
          <a:lstStyle/>
          <a:p>
            <a:r>
              <a:rPr lang="en-US" sz="3600" dirty="0"/>
              <a:t>Annex D: Iteration 2 – </a:t>
            </a:r>
            <a:r>
              <a:rPr lang="en-SG" sz="3600" dirty="0"/>
              <a:t>Survival Evaluation</a:t>
            </a:r>
          </a:p>
        </p:txBody>
      </p:sp>
      <p:pic>
        <p:nvPicPr>
          <p:cNvPr id="4" name="Content Placeholder 3">
            <a:extLst>
              <a:ext uri="{FF2B5EF4-FFF2-40B4-BE49-F238E27FC236}">
                <a16:creationId xmlns:a16="http://schemas.microsoft.com/office/drawing/2014/main" id="{FFF474BE-27C6-4DDB-B3E1-AD236F5F97E8}"/>
              </a:ext>
            </a:extLst>
          </p:cNvPr>
          <p:cNvPicPr>
            <a:picLocks noGrp="1" noChangeAspect="1"/>
          </p:cNvPicPr>
          <p:nvPr>
            <p:ph idx="1"/>
          </p:nvPr>
        </p:nvPicPr>
        <p:blipFill>
          <a:blip r:embed="rId2"/>
          <a:stretch>
            <a:fillRect/>
          </a:stretch>
        </p:blipFill>
        <p:spPr>
          <a:xfrm>
            <a:off x="676836" y="2221471"/>
            <a:ext cx="10515600" cy="1929096"/>
          </a:xfrm>
          <a:prstGeom prst="rect">
            <a:avLst/>
          </a:prstGeom>
        </p:spPr>
      </p:pic>
      <p:pic>
        <p:nvPicPr>
          <p:cNvPr id="5" name="Picture 4">
            <a:extLst>
              <a:ext uri="{FF2B5EF4-FFF2-40B4-BE49-F238E27FC236}">
                <a16:creationId xmlns:a16="http://schemas.microsoft.com/office/drawing/2014/main" id="{0E3AF8B5-87B8-4B04-98C6-CE835C95C30E}"/>
              </a:ext>
            </a:extLst>
          </p:cNvPr>
          <p:cNvPicPr>
            <a:picLocks noChangeAspect="1"/>
          </p:cNvPicPr>
          <p:nvPr/>
        </p:nvPicPr>
        <p:blipFill>
          <a:blip r:embed="rId3"/>
          <a:stretch>
            <a:fillRect/>
          </a:stretch>
        </p:blipFill>
        <p:spPr>
          <a:xfrm>
            <a:off x="676836" y="4716369"/>
            <a:ext cx="3701084" cy="871632"/>
          </a:xfrm>
          <a:prstGeom prst="rect">
            <a:avLst/>
          </a:prstGeom>
        </p:spPr>
      </p:pic>
      <p:sp>
        <p:nvSpPr>
          <p:cNvPr id="7" name="AutoShape 2" descr="$T$">
            <a:extLst>
              <a:ext uri="{FF2B5EF4-FFF2-40B4-BE49-F238E27FC236}">
                <a16:creationId xmlns:a16="http://schemas.microsoft.com/office/drawing/2014/main" id="{E485F191-E1EB-495C-AAA7-4BF5EBAE462C}"/>
              </a:ext>
            </a:extLst>
          </p:cNvPr>
          <p:cNvSpPr>
            <a:spLocks noChangeAspect="1" noChangeArrowheads="1"/>
          </p:cNvSpPr>
          <p:nvPr/>
        </p:nvSpPr>
        <p:spPr bwMode="auto">
          <a:xfrm>
            <a:off x="282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 name="AutoShape 3" descr="$S(t)$">
            <a:extLst>
              <a:ext uri="{FF2B5EF4-FFF2-40B4-BE49-F238E27FC236}">
                <a16:creationId xmlns:a16="http://schemas.microsoft.com/office/drawing/2014/main" id="{171564F0-75CB-4DF2-B3C4-9FCF152C18BC}"/>
              </a:ext>
            </a:extLst>
          </p:cNvPr>
          <p:cNvSpPr>
            <a:spLocks noChangeAspect="1" noChangeArrowheads="1"/>
          </p:cNvSpPr>
          <p:nvPr/>
        </p:nvSpPr>
        <p:spPr bwMode="auto">
          <a:xfrm>
            <a:off x="84216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9" name="AutoShape 4" descr="$t$">
            <a:extLst>
              <a:ext uri="{FF2B5EF4-FFF2-40B4-BE49-F238E27FC236}">
                <a16:creationId xmlns:a16="http://schemas.microsoft.com/office/drawing/2014/main" id="{9D92ECBD-0CC6-416E-9164-5C0068156D82}"/>
              </a:ext>
            </a:extLst>
          </p:cNvPr>
          <p:cNvSpPr>
            <a:spLocks noChangeAspect="1" noChangeArrowheads="1"/>
          </p:cNvSpPr>
          <p:nvPr/>
        </p:nvSpPr>
        <p:spPr bwMode="auto">
          <a:xfrm>
            <a:off x="119268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0" name="AutoShape 5" descr="$$ S(t) = P (T &amp;gt; t). $$">
            <a:extLst>
              <a:ext uri="{FF2B5EF4-FFF2-40B4-BE49-F238E27FC236}">
                <a16:creationId xmlns:a16="http://schemas.microsoft.com/office/drawing/2014/main" id="{DD061E60-928C-4B9E-90FE-183416AEBA06}"/>
              </a:ext>
            </a:extLst>
          </p:cNvPr>
          <p:cNvSpPr>
            <a:spLocks noChangeAspect="1" noChangeArrowheads="1"/>
          </p:cNvSpPr>
          <p:nvPr/>
        </p:nvSpPr>
        <p:spPr bwMode="auto">
          <a:xfrm>
            <a:off x="134794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1" name="TextBox 10">
            <a:extLst>
              <a:ext uri="{FF2B5EF4-FFF2-40B4-BE49-F238E27FC236}">
                <a16:creationId xmlns:a16="http://schemas.microsoft.com/office/drawing/2014/main" id="{7462EDE5-1973-4774-B31F-C73F02E718AF}"/>
              </a:ext>
            </a:extLst>
          </p:cNvPr>
          <p:cNvSpPr txBox="1"/>
          <p:nvPr/>
        </p:nvSpPr>
        <p:spPr>
          <a:xfrm>
            <a:off x="676836" y="1804894"/>
            <a:ext cx="2108199" cy="369332"/>
          </a:xfrm>
          <a:prstGeom prst="rect">
            <a:avLst/>
          </a:prstGeom>
          <a:noFill/>
        </p:spPr>
        <p:txBody>
          <a:bodyPr wrap="square" rtlCol="0">
            <a:spAutoFit/>
          </a:bodyPr>
          <a:lstStyle/>
          <a:p>
            <a:r>
              <a:rPr lang="en-SG" b="1"/>
              <a:t>Cox Regression</a:t>
            </a:r>
          </a:p>
        </p:txBody>
      </p:sp>
      <p:sp>
        <p:nvSpPr>
          <p:cNvPr id="13" name="TextBox 12">
            <a:extLst>
              <a:ext uri="{FF2B5EF4-FFF2-40B4-BE49-F238E27FC236}">
                <a16:creationId xmlns:a16="http://schemas.microsoft.com/office/drawing/2014/main" id="{26E305DF-A1F4-486E-8EDB-AED079E070C3}"/>
              </a:ext>
            </a:extLst>
          </p:cNvPr>
          <p:cNvSpPr txBox="1"/>
          <p:nvPr/>
        </p:nvSpPr>
        <p:spPr>
          <a:xfrm>
            <a:off x="676836" y="4300624"/>
            <a:ext cx="2574364" cy="369332"/>
          </a:xfrm>
          <a:prstGeom prst="rect">
            <a:avLst/>
          </a:prstGeom>
          <a:noFill/>
        </p:spPr>
        <p:txBody>
          <a:bodyPr wrap="square" rtlCol="0">
            <a:spAutoFit/>
          </a:bodyPr>
          <a:lstStyle/>
          <a:p>
            <a:r>
              <a:rPr lang="en-SG" b="1" err="1"/>
              <a:t>RandomSurvivalForest</a:t>
            </a:r>
            <a:endParaRPr lang="en-SG" b="1"/>
          </a:p>
        </p:txBody>
      </p:sp>
    </p:spTree>
    <p:extLst>
      <p:ext uri="{BB962C8B-B14F-4D97-AF65-F5344CB8AC3E}">
        <p14:creationId xmlns:p14="http://schemas.microsoft.com/office/powerpoint/2010/main" val="1229305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6312A-A89F-4531-BCD2-7886927BF086}"/>
              </a:ext>
            </a:extLst>
          </p:cNvPr>
          <p:cNvSpPr>
            <a:spLocks noGrp="1"/>
          </p:cNvSpPr>
          <p:nvPr>
            <p:ph type="title"/>
          </p:nvPr>
        </p:nvSpPr>
        <p:spPr/>
        <p:txBody>
          <a:bodyPr/>
          <a:lstStyle/>
          <a:p>
            <a:r>
              <a:rPr lang="en-US" dirty="0"/>
              <a:t>Annex D: Iteration 2 – </a:t>
            </a:r>
            <a:r>
              <a:rPr lang="en-SG" dirty="0"/>
              <a:t>Kaplan Meier</a:t>
            </a:r>
          </a:p>
        </p:txBody>
      </p:sp>
      <p:pic>
        <p:nvPicPr>
          <p:cNvPr id="4" name="Content Placeholder 3">
            <a:extLst>
              <a:ext uri="{FF2B5EF4-FFF2-40B4-BE49-F238E27FC236}">
                <a16:creationId xmlns:a16="http://schemas.microsoft.com/office/drawing/2014/main" id="{363C48CB-1407-4B33-9BC8-D69FD3634332}"/>
              </a:ext>
            </a:extLst>
          </p:cNvPr>
          <p:cNvPicPr>
            <a:picLocks noGrp="1" noChangeAspect="1"/>
          </p:cNvPicPr>
          <p:nvPr>
            <p:ph idx="1"/>
          </p:nvPr>
        </p:nvPicPr>
        <p:blipFill>
          <a:blip r:embed="rId2"/>
          <a:stretch>
            <a:fillRect/>
          </a:stretch>
        </p:blipFill>
        <p:spPr>
          <a:xfrm>
            <a:off x="1166541" y="1508872"/>
            <a:ext cx="5173366" cy="4351338"/>
          </a:xfrm>
          <a:prstGeom prst="rect">
            <a:avLst/>
          </a:prstGeom>
        </p:spPr>
      </p:pic>
    </p:spTree>
    <p:extLst>
      <p:ext uri="{BB962C8B-B14F-4D97-AF65-F5344CB8AC3E}">
        <p14:creationId xmlns:p14="http://schemas.microsoft.com/office/powerpoint/2010/main" val="1097845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ED8C-BA47-4A42-9A2F-7BBAF59E422C}"/>
              </a:ext>
            </a:extLst>
          </p:cNvPr>
          <p:cNvSpPr>
            <a:spLocks noGrp="1"/>
          </p:cNvSpPr>
          <p:nvPr>
            <p:ph type="title"/>
          </p:nvPr>
        </p:nvSpPr>
        <p:spPr>
          <a:xfrm>
            <a:off x="838200" y="365125"/>
            <a:ext cx="11150600" cy="1325563"/>
          </a:xfrm>
        </p:spPr>
        <p:txBody>
          <a:bodyPr/>
          <a:lstStyle/>
          <a:p>
            <a:r>
              <a:rPr lang="en-US" dirty="0"/>
              <a:t>Annex D: Iteration 2 – </a:t>
            </a:r>
            <a:r>
              <a:rPr lang="en-SG" dirty="0"/>
              <a:t>Cumulative Hazard Curve</a:t>
            </a:r>
          </a:p>
        </p:txBody>
      </p:sp>
      <p:pic>
        <p:nvPicPr>
          <p:cNvPr id="6" name="Content Placeholder 5">
            <a:extLst>
              <a:ext uri="{FF2B5EF4-FFF2-40B4-BE49-F238E27FC236}">
                <a16:creationId xmlns:a16="http://schemas.microsoft.com/office/drawing/2014/main" id="{8EB60725-B175-453F-9BA4-4A308B15C1CF}"/>
              </a:ext>
            </a:extLst>
          </p:cNvPr>
          <p:cNvPicPr>
            <a:picLocks noGrp="1" noChangeAspect="1"/>
          </p:cNvPicPr>
          <p:nvPr>
            <p:ph idx="1"/>
          </p:nvPr>
        </p:nvPicPr>
        <p:blipFill>
          <a:blip r:embed="rId2"/>
          <a:stretch>
            <a:fillRect/>
          </a:stretch>
        </p:blipFill>
        <p:spPr>
          <a:xfrm>
            <a:off x="1905382" y="1825625"/>
            <a:ext cx="8381236" cy="4351338"/>
          </a:xfrm>
          <a:prstGeom prst="rect">
            <a:avLst/>
          </a:prstGeom>
        </p:spPr>
      </p:pic>
    </p:spTree>
    <p:extLst>
      <p:ext uri="{BB962C8B-B14F-4D97-AF65-F5344CB8AC3E}">
        <p14:creationId xmlns:p14="http://schemas.microsoft.com/office/powerpoint/2010/main" val="3864921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861B-3C51-41B9-B74B-C32AB92BCF9E}"/>
              </a:ext>
            </a:extLst>
          </p:cNvPr>
          <p:cNvSpPr>
            <a:spLocks noGrp="1"/>
          </p:cNvSpPr>
          <p:nvPr>
            <p:ph type="title"/>
          </p:nvPr>
        </p:nvSpPr>
        <p:spPr/>
        <p:txBody>
          <a:bodyPr/>
          <a:lstStyle/>
          <a:p>
            <a:r>
              <a:rPr lang="en-US" dirty="0"/>
              <a:t>Annex D: Iteration 2 – </a:t>
            </a:r>
            <a:r>
              <a:rPr lang="en-SG" dirty="0"/>
              <a:t>RSF prediction</a:t>
            </a:r>
          </a:p>
        </p:txBody>
      </p:sp>
      <p:pic>
        <p:nvPicPr>
          <p:cNvPr id="4" name="Content Placeholder 3">
            <a:extLst>
              <a:ext uri="{FF2B5EF4-FFF2-40B4-BE49-F238E27FC236}">
                <a16:creationId xmlns:a16="http://schemas.microsoft.com/office/drawing/2014/main" id="{2413E4C7-522D-4D8D-ADED-98652F7299D0}"/>
              </a:ext>
            </a:extLst>
          </p:cNvPr>
          <p:cNvPicPr>
            <a:picLocks noGrp="1" noChangeAspect="1"/>
          </p:cNvPicPr>
          <p:nvPr>
            <p:ph idx="1"/>
          </p:nvPr>
        </p:nvPicPr>
        <p:blipFill>
          <a:blip r:embed="rId2"/>
          <a:stretch>
            <a:fillRect/>
          </a:stretch>
        </p:blipFill>
        <p:spPr>
          <a:xfrm>
            <a:off x="342157" y="1616448"/>
            <a:ext cx="5807624" cy="3158751"/>
          </a:xfrm>
          <a:prstGeom prst="rect">
            <a:avLst/>
          </a:prstGeom>
        </p:spPr>
      </p:pic>
      <p:pic>
        <p:nvPicPr>
          <p:cNvPr id="5" name="Picture 4">
            <a:extLst>
              <a:ext uri="{FF2B5EF4-FFF2-40B4-BE49-F238E27FC236}">
                <a16:creationId xmlns:a16="http://schemas.microsoft.com/office/drawing/2014/main" id="{CFFE5766-BAF6-4818-AFDD-C9AC1D21B469}"/>
              </a:ext>
            </a:extLst>
          </p:cNvPr>
          <p:cNvPicPr>
            <a:picLocks noChangeAspect="1"/>
          </p:cNvPicPr>
          <p:nvPr/>
        </p:nvPicPr>
        <p:blipFill>
          <a:blip r:embed="rId3"/>
          <a:stretch>
            <a:fillRect/>
          </a:stretch>
        </p:blipFill>
        <p:spPr>
          <a:xfrm>
            <a:off x="6149781" y="1616448"/>
            <a:ext cx="5847144" cy="3081058"/>
          </a:xfrm>
          <a:prstGeom prst="rect">
            <a:avLst/>
          </a:prstGeom>
        </p:spPr>
      </p:pic>
    </p:spTree>
    <p:extLst>
      <p:ext uri="{BB962C8B-B14F-4D97-AF65-F5344CB8AC3E}">
        <p14:creationId xmlns:p14="http://schemas.microsoft.com/office/powerpoint/2010/main" val="965880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780691" y="623917"/>
            <a:ext cx="10860656" cy="908620"/>
          </a:xfrm>
        </p:spPr>
        <p:txBody>
          <a:bodyPr/>
          <a:lstStyle/>
          <a:p>
            <a:r>
              <a:rPr lang="en-US" sz="3600" dirty="0">
                <a:ea typeface="+mj-lt"/>
                <a:cs typeface="+mj-lt"/>
              </a:rPr>
              <a:t>Annex E: Persona</a:t>
            </a:r>
          </a:p>
          <a:p>
            <a:endParaRPr lang="en-US" sz="3600" dirty="0">
              <a:cs typeface="Calibri Ligh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507521" y="1423062"/>
            <a:ext cx="11335107" cy="5300240"/>
          </a:xfrm>
        </p:spPr>
        <p:txBody>
          <a:bodyPr vert="horz" lIns="91440" tIns="45720" rIns="91440" bIns="45720" rtlCol="0" anchor="t">
            <a:noAutofit/>
          </a:bodyPr>
          <a:lstStyle/>
          <a:p>
            <a:pPr>
              <a:lnSpc>
                <a:spcPct val="120000"/>
              </a:lnSpc>
            </a:pPr>
            <a:r>
              <a:rPr lang="en-US" sz="1800" b="1" u="sng">
                <a:ea typeface="+mn-lt"/>
                <a:cs typeface="+mn-lt"/>
              </a:rPr>
              <a:t>Persona 1: Dr. Tea Party</a:t>
            </a:r>
            <a:endParaRPr lang="en-US" sz="1800" b="1">
              <a:cs typeface="Calibri"/>
            </a:endParaRPr>
          </a:p>
          <a:p>
            <a:pPr marL="457200" lvl="1" indent="0">
              <a:lnSpc>
                <a:spcPct val="120000"/>
              </a:lnSpc>
              <a:buNone/>
            </a:pPr>
            <a:r>
              <a:rPr lang="en-US" sz="1900">
                <a:ea typeface="+mn-lt"/>
                <a:cs typeface="+mn-lt"/>
              </a:rPr>
              <a:t>Surgical Oncologist, working in NCCS for 5 years. He holds </a:t>
            </a:r>
            <a:r>
              <a:rPr lang="en-US" sz="1900" b="1">
                <a:ea typeface="+mn-lt"/>
                <a:cs typeface="+mn-lt"/>
              </a:rPr>
              <a:t>consultation sessions</a:t>
            </a:r>
            <a:r>
              <a:rPr lang="en-US" sz="1900">
                <a:ea typeface="+mn-lt"/>
                <a:cs typeface="+mn-lt"/>
              </a:rPr>
              <a:t> with breast cancer patients before and after the surgery to </a:t>
            </a:r>
            <a:r>
              <a:rPr lang="en-US" sz="1900" b="1">
                <a:ea typeface="+mn-lt"/>
                <a:cs typeface="+mn-lt"/>
              </a:rPr>
              <a:t>explain the procedure</a:t>
            </a:r>
            <a:r>
              <a:rPr lang="en-US" sz="1900">
                <a:ea typeface="+mn-lt"/>
                <a:cs typeface="+mn-lt"/>
              </a:rPr>
              <a:t> and </a:t>
            </a:r>
            <a:r>
              <a:rPr lang="en-US" sz="1900" b="1">
                <a:ea typeface="+mn-lt"/>
                <a:cs typeface="+mn-lt"/>
              </a:rPr>
              <a:t>provide information</a:t>
            </a:r>
            <a:r>
              <a:rPr lang="en-US" sz="1900">
                <a:ea typeface="+mn-lt"/>
                <a:cs typeface="+mn-lt"/>
              </a:rPr>
              <a:t> about </a:t>
            </a:r>
            <a:r>
              <a:rPr lang="en-US" sz="1900" b="1">
                <a:ea typeface="+mn-lt"/>
                <a:cs typeface="+mn-lt"/>
              </a:rPr>
              <a:t>short-term treatments</a:t>
            </a:r>
            <a:r>
              <a:rPr lang="en-US" sz="1900">
                <a:ea typeface="+mn-lt"/>
                <a:cs typeface="+mn-lt"/>
              </a:rPr>
              <a:t> to patients. Dr. Tea utilizes an in-built Survival Web Application to </a:t>
            </a:r>
            <a:r>
              <a:rPr lang="en-US" sz="1900" b="1">
                <a:ea typeface="+mn-lt"/>
                <a:cs typeface="+mn-lt"/>
              </a:rPr>
              <a:t>estimate patients’ survival rates </a:t>
            </a:r>
            <a:r>
              <a:rPr lang="en-US" sz="1900">
                <a:ea typeface="+mn-lt"/>
                <a:cs typeface="+mn-lt"/>
              </a:rPr>
              <a:t>during consultation. </a:t>
            </a:r>
            <a:br>
              <a:rPr lang="en-US" sz="1100">
                <a:ea typeface="+mn-lt"/>
                <a:cs typeface="+mn-lt"/>
              </a:rPr>
            </a:br>
            <a:br>
              <a:rPr lang="en-US" sz="1100">
                <a:ea typeface="+mn-lt"/>
                <a:cs typeface="+mn-lt"/>
              </a:rPr>
            </a:br>
            <a:r>
              <a:rPr lang="en-US" sz="1900" b="1">
                <a:ea typeface="+mn-lt"/>
                <a:cs typeface="+mn-lt"/>
              </a:rPr>
              <a:t>Pain points:</a:t>
            </a:r>
            <a:r>
              <a:rPr lang="en-US" sz="1900">
                <a:ea typeface="+mn-lt"/>
                <a:cs typeface="+mn-lt"/>
              </a:rPr>
              <a:t> Patients are </a:t>
            </a:r>
            <a:r>
              <a:rPr lang="en-US" sz="1900" b="1">
                <a:ea typeface="+mn-lt"/>
                <a:cs typeface="+mn-lt"/>
              </a:rPr>
              <a:t>unable to understand</a:t>
            </a:r>
            <a:r>
              <a:rPr lang="en-US" sz="1900">
                <a:ea typeface="+mn-lt"/>
                <a:cs typeface="+mn-lt"/>
              </a:rPr>
              <a:t> the </a:t>
            </a:r>
            <a:r>
              <a:rPr lang="en-US" sz="1900" b="1">
                <a:ea typeface="+mn-lt"/>
                <a:cs typeface="+mn-lt"/>
              </a:rPr>
              <a:t>built-in charts</a:t>
            </a:r>
            <a:r>
              <a:rPr lang="en-US" sz="1900">
                <a:ea typeface="+mn-lt"/>
                <a:cs typeface="+mn-lt"/>
              </a:rPr>
              <a:t> and calculations, as a result, causing miscommunication.  </a:t>
            </a:r>
            <a:br>
              <a:rPr lang="en-US" sz="1800"/>
            </a:br>
            <a:endParaRPr lang="en-US" sz="800">
              <a:cs typeface="Calibri" panose="020F0502020204030204"/>
            </a:endParaRPr>
          </a:p>
          <a:p>
            <a:pPr>
              <a:lnSpc>
                <a:spcPct val="120000"/>
              </a:lnSpc>
            </a:pPr>
            <a:r>
              <a:rPr lang="en-US" sz="1800" b="1" u="sng">
                <a:ea typeface="+mn-lt"/>
                <a:cs typeface="+mn-lt"/>
              </a:rPr>
              <a:t>Persona 2: Mrs. Bean</a:t>
            </a:r>
            <a:endParaRPr lang="en-US" sz="1800" b="1">
              <a:cs typeface="Calibri" panose="020F0502020204030204"/>
            </a:endParaRPr>
          </a:p>
          <a:p>
            <a:pPr marL="457200" lvl="1" indent="0">
              <a:lnSpc>
                <a:spcPct val="100000"/>
              </a:lnSpc>
              <a:buNone/>
            </a:pPr>
            <a:r>
              <a:rPr lang="en-US" sz="1900">
                <a:ea typeface="+mn-lt"/>
                <a:cs typeface="+mn-lt"/>
              </a:rPr>
              <a:t>Senior Financial Counsellor, working in NCCS for 4 years. Bean is responsible for </a:t>
            </a:r>
            <a:r>
              <a:rPr lang="en-US" sz="1900" b="1">
                <a:ea typeface="+mn-lt"/>
                <a:cs typeface="+mn-lt"/>
              </a:rPr>
              <a:t>providing financial advice </a:t>
            </a:r>
            <a:r>
              <a:rPr lang="en-US" sz="1900">
                <a:ea typeface="+mn-lt"/>
                <a:cs typeface="+mn-lt"/>
              </a:rPr>
              <a:t>to patients and their next-of-kin – </a:t>
            </a:r>
            <a:r>
              <a:rPr lang="en-US" sz="1900" b="1">
                <a:ea typeface="+mn-lt"/>
                <a:cs typeface="+mn-lt"/>
              </a:rPr>
              <a:t>briefs them on total estimated costs of treatment</a:t>
            </a:r>
            <a:r>
              <a:rPr lang="en-US" sz="1900">
                <a:ea typeface="+mn-lt"/>
                <a:cs typeface="+mn-lt"/>
              </a:rPr>
              <a:t> </a:t>
            </a:r>
            <a:r>
              <a:rPr lang="en-US" sz="1900" b="1">
                <a:ea typeface="+mn-lt"/>
                <a:cs typeface="+mn-lt"/>
              </a:rPr>
              <a:t>and cost breakdown </a:t>
            </a:r>
            <a:r>
              <a:rPr lang="en-US" sz="1900">
                <a:ea typeface="+mn-lt"/>
                <a:cs typeface="+mn-lt"/>
              </a:rPr>
              <a:t>for the suggested treatment plan based on his financial management expertise and his patient’s finances.</a:t>
            </a:r>
            <a:br>
              <a:rPr lang="en-US" sz="1400">
                <a:ea typeface="+mn-lt"/>
                <a:cs typeface="+mn-lt"/>
              </a:rPr>
            </a:br>
            <a:br>
              <a:rPr lang="en-US" sz="1400">
                <a:ea typeface="+mn-lt"/>
                <a:cs typeface="+mn-lt"/>
              </a:rPr>
            </a:br>
            <a:r>
              <a:rPr lang="en-US" sz="1900" b="1">
                <a:ea typeface="+mn-lt"/>
                <a:cs typeface="+mn-lt"/>
              </a:rPr>
              <a:t>Pain points:</a:t>
            </a:r>
            <a:r>
              <a:rPr lang="en-US" sz="1900">
                <a:ea typeface="+mn-lt"/>
                <a:cs typeface="+mn-lt"/>
              </a:rPr>
              <a:t> He is </a:t>
            </a:r>
            <a:r>
              <a:rPr lang="en-US" sz="1900" b="1">
                <a:ea typeface="+mn-lt"/>
                <a:cs typeface="+mn-lt"/>
              </a:rPr>
              <a:t>unable to forecast future and total cost</a:t>
            </a:r>
            <a:r>
              <a:rPr lang="en-US" sz="1900">
                <a:ea typeface="+mn-lt"/>
                <a:cs typeface="+mn-lt"/>
              </a:rPr>
              <a:t>. He </a:t>
            </a:r>
            <a:r>
              <a:rPr lang="en-US" sz="1900" b="1">
                <a:ea typeface="+mn-lt"/>
                <a:cs typeface="+mn-lt"/>
              </a:rPr>
              <a:t>lacks time </a:t>
            </a:r>
            <a:r>
              <a:rPr lang="en-US" sz="1900">
                <a:ea typeface="+mn-lt"/>
                <a:cs typeface="+mn-lt"/>
              </a:rPr>
              <a:t>to individually </a:t>
            </a:r>
            <a:r>
              <a:rPr lang="en-US" sz="1900" b="1">
                <a:ea typeface="+mn-lt"/>
                <a:cs typeface="+mn-lt"/>
              </a:rPr>
              <a:t>manage </a:t>
            </a:r>
            <a:r>
              <a:rPr lang="en-US" sz="1900">
                <a:ea typeface="+mn-lt"/>
                <a:cs typeface="+mn-lt"/>
              </a:rPr>
              <a:t>each patient’s finances due to an increase in tasks.</a:t>
            </a:r>
            <a:endParaRPr lang="en-US" sz="1900">
              <a:cs typeface="Calibri"/>
            </a:endParaRPr>
          </a:p>
          <a:p>
            <a:pPr>
              <a:lnSpc>
                <a:spcPct val="120000"/>
              </a:lnSpc>
            </a:pPr>
            <a:endParaRPr lang="en-US">
              <a:cs typeface="Calibri" panose="020F0502020204030204"/>
            </a:endParaRPr>
          </a:p>
        </p:txBody>
      </p:sp>
    </p:spTree>
    <p:extLst>
      <p:ext uri="{BB962C8B-B14F-4D97-AF65-F5344CB8AC3E}">
        <p14:creationId xmlns:p14="http://schemas.microsoft.com/office/powerpoint/2010/main" val="3169144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F2B7-B819-40CC-9FE1-2EBCF6710200}"/>
              </a:ext>
            </a:extLst>
          </p:cNvPr>
          <p:cNvSpPr>
            <a:spLocks noGrp="1"/>
          </p:cNvSpPr>
          <p:nvPr>
            <p:ph type="title"/>
          </p:nvPr>
        </p:nvSpPr>
        <p:spPr/>
        <p:txBody>
          <a:bodyPr>
            <a:normAutofit/>
          </a:bodyPr>
          <a:lstStyle/>
          <a:p>
            <a:r>
              <a:rPr lang="en-US" sz="3600" dirty="0">
                <a:ea typeface="+mj-lt"/>
                <a:cs typeface="+mj-lt"/>
              </a:rPr>
              <a:t>Annex E: Use Case Scenario</a:t>
            </a:r>
          </a:p>
        </p:txBody>
      </p:sp>
      <p:sp>
        <p:nvSpPr>
          <p:cNvPr id="3" name="Content Placeholder 2">
            <a:extLst>
              <a:ext uri="{FF2B5EF4-FFF2-40B4-BE49-F238E27FC236}">
                <a16:creationId xmlns:a16="http://schemas.microsoft.com/office/drawing/2014/main" id="{2726BD72-5841-49DD-9E27-7C39DA47BF00}"/>
              </a:ext>
            </a:extLst>
          </p:cNvPr>
          <p:cNvSpPr>
            <a:spLocks noGrp="1"/>
          </p:cNvSpPr>
          <p:nvPr>
            <p:ph idx="1"/>
          </p:nvPr>
        </p:nvSpPr>
        <p:spPr>
          <a:xfrm>
            <a:off x="520505" y="1477108"/>
            <a:ext cx="11394829" cy="5176909"/>
          </a:xfrm>
        </p:spPr>
        <p:txBody>
          <a:bodyPr>
            <a:normAutofit fontScale="70000" lnSpcReduction="20000"/>
          </a:bodyPr>
          <a:lstStyle/>
          <a:p>
            <a:pPr marL="0" indent="0">
              <a:buNone/>
            </a:pPr>
            <a:r>
              <a:rPr lang="en-SG" b="1" dirty="0"/>
              <a:t>Surgeon</a:t>
            </a:r>
            <a:r>
              <a:rPr lang="en-SG" dirty="0"/>
              <a:t>:</a:t>
            </a:r>
            <a:br>
              <a:rPr lang="en-SG" dirty="0"/>
            </a:br>
            <a:br>
              <a:rPr lang="en-SG" dirty="0"/>
            </a:br>
            <a:r>
              <a:rPr lang="en-SG" dirty="0"/>
              <a:t>I will be having a consultation with Goh </a:t>
            </a:r>
            <a:r>
              <a:rPr lang="en-SG" dirty="0" err="1"/>
              <a:t>Yakun</a:t>
            </a:r>
            <a:r>
              <a:rPr lang="en-SG" dirty="0"/>
              <a:t>, who has stage 1 breast cancer and just had breast surgery. While waiting, I </a:t>
            </a:r>
            <a:r>
              <a:rPr lang="en-SG" b="1" dirty="0"/>
              <a:t>read the charts from the summary dashboard</a:t>
            </a:r>
            <a:r>
              <a:rPr lang="en-SG" dirty="0"/>
              <a:t> of the CARE app. </a:t>
            </a:r>
            <a:br>
              <a:rPr lang="en-SG" dirty="0"/>
            </a:br>
            <a:br>
              <a:rPr lang="en-SG" dirty="0"/>
            </a:br>
            <a:r>
              <a:rPr lang="en-SG" dirty="0" err="1"/>
              <a:t>Yakun</a:t>
            </a:r>
            <a:r>
              <a:rPr lang="en-SG" dirty="0"/>
              <a:t> arrives and I navigate to the calculator form to </a:t>
            </a:r>
            <a:r>
              <a:rPr lang="en-SG" b="1" dirty="0"/>
              <a:t>fill in the required input</a:t>
            </a:r>
            <a:r>
              <a:rPr lang="en-SG" dirty="0"/>
              <a:t> using her mammogram results. Upon </a:t>
            </a:r>
            <a:r>
              <a:rPr lang="en-SG" b="1" dirty="0"/>
              <a:t>submission</a:t>
            </a:r>
            <a:r>
              <a:rPr lang="en-SG" dirty="0"/>
              <a:t>, the application redirects me to the </a:t>
            </a:r>
            <a:r>
              <a:rPr lang="en-SG" b="1" dirty="0"/>
              <a:t>results page</a:t>
            </a:r>
            <a:r>
              <a:rPr lang="en-SG" dirty="0"/>
              <a:t>, where an </a:t>
            </a:r>
            <a:r>
              <a:rPr lang="en-SG" b="1" dirty="0"/>
              <a:t>analysis of her condition is presented in charts</a:t>
            </a:r>
            <a:r>
              <a:rPr lang="en-SG" dirty="0"/>
              <a:t>.</a:t>
            </a:r>
            <a:br>
              <a:rPr lang="en-SG" dirty="0"/>
            </a:br>
            <a:br>
              <a:rPr lang="en-SG" dirty="0"/>
            </a:br>
            <a:r>
              <a:rPr lang="en-SG" dirty="0"/>
              <a:t>To explain to </a:t>
            </a:r>
            <a:r>
              <a:rPr lang="en-SG" dirty="0" err="1"/>
              <a:t>Yakun</a:t>
            </a:r>
            <a:r>
              <a:rPr lang="en-SG" dirty="0"/>
              <a:t> her condition in layman’s terms, I click on the ‘</a:t>
            </a:r>
            <a:r>
              <a:rPr lang="en-SG" b="1" dirty="0"/>
              <a:t>Patient View’ </a:t>
            </a:r>
            <a:r>
              <a:rPr lang="en-SG" dirty="0"/>
              <a:t>tab, which summarises the diagnosis and analysis in user-friendly charts. Then, I click on the ‘</a:t>
            </a:r>
            <a:r>
              <a:rPr lang="en-SG" b="1" dirty="0"/>
              <a:t>Doctor View’ </a:t>
            </a:r>
            <a:r>
              <a:rPr lang="en-SG" dirty="0"/>
              <a:t>tab, which </a:t>
            </a:r>
            <a:r>
              <a:rPr lang="en-SG" b="1" dirty="0"/>
              <a:t>displays complex prediction charts</a:t>
            </a:r>
            <a:r>
              <a:rPr lang="en-SG" dirty="0"/>
              <a:t> based on the biopsy. I then explain the charts in simpler terms and provide recommendations for her future treatment plans. </a:t>
            </a:r>
            <a:br>
              <a:rPr lang="en-SG" dirty="0"/>
            </a:br>
            <a:endParaRPr lang="en-SG" dirty="0"/>
          </a:p>
          <a:p>
            <a:pPr marL="0" indent="0">
              <a:buNone/>
            </a:pPr>
            <a:r>
              <a:rPr lang="en-SG" b="1" dirty="0"/>
              <a:t>Finance Counsellor</a:t>
            </a:r>
            <a:r>
              <a:rPr lang="en-SG" dirty="0"/>
              <a:t>:</a:t>
            </a:r>
            <a:br>
              <a:rPr lang="en-SG" dirty="0"/>
            </a:br>
            <a:br>
              <a:rPr lang="en-SG" dirty="0"/>
            </a:br>
            <a:r>
              <a:rPr lang="en-SG" dirty="0"/>
              <a:t>At my consultation session with Goh </a:t>
            </a:r>
            <a:r>
              <a:rPr lang="en-SG" dirty="0" err="1"/>
              <a:t>YaKun</a:t>
            </a:r>
            <a:r>
              <a:rPr lang="en-SG" dirty="0"/>
              <a:t>, I </a:t>
            </a:r>
            <a:r>
              <a:rPr lang="en-SG" b="1" dirty="0"/>
              <a:t>input her biopsy results</a:t>
            </a:r>
            <a:r>
              <a:rPr lang="en-SG" dirty="0"/>
              <a:t> into the </a:t>
            </a:r>
            <a:r>
              <a:rPr lang="en-SG" b="1" dirty="0"/>
              <a:t>calculator form </a:t>
            </a:r>
            <a:r>
              <a:rPr lang="en-SG" dirty="0"/>
              <a:t>with information from the doctor’s memorandum and </a:t>
            </a:r>
            <a:r>
              <a:rPr lang="en-SG" b="1" dirty="0"/>
              <a:t>click Calculate</a:t>
            </a:r>
            <a:r>
              <a:rPr lang="en-SG" dirty="0"/>
              <a:t>. </a:t>
            </a:r>
            <a:br>
              <a:rPr lang="en-SG" dirty="0"/>
            </a:br>
            <a:br>
              <a:rPr lang="en-SG" dirty="0"/>
            </a:br>
            <a:r>
              <a:rPr lang="en-SG" dirty="0"/>
              <a:t>Under the </a:t>
            </a:r>
            <a:r>
              <a:rPr lang="en-SG" b="1" dirty="0"/>
              <a:t>“Cost Prediction” Tab</a:t>
            </a:r>
            <a:r>
              <a:rPr lang="en-SG" dirty="0"/>
              <a:t>, the financial cost prediction is generated and displayed on the screen. I then explain the predicted bill size and breakdown of the costs at different time periods with the user-friendly charts generated by the CARE app.</a:t>
            </a:r>
          </a:p>
        </p:txBody>
      </p:sp>
    </p:spTree>
    <p:extLst>
      <p:ext uri="{BB962C8B-B14F-4D97-AF65-F5344CB8AC3E}">
        <p14:creationId xmlns:p14="http://schemas.microsoft.com/office/powerpoint/2010/main" val="119034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365125"/>
            <a:ext cx="10515600" cy="1325563"/>
          </a:xfrm>
        </p:spPr>
        <p:txBody>
          <a:bodyPr/>
          <a:lstStyle/>
          <a:p>
            <a:r>
              <a:rPr lang="en-US" b="1">
                <a:solidFill>
                  <a:schemeClr val="accent1"/>
                </a:solidFill>
                <a:latin typeface="+mn-lt"/>
                <a:ea typeface="+mj-lt"/>
                <a:cs typeface="+mj-lt"/>
              </a:rPr>
              <a:t>Project Strategy</a:t>
            </a:r>
            <a:endParaRPr lang="en-US" b="1">
              <a:solidFill>
                <a:schemeClr val="accent1"/>
              </a:solidFill>
              <a:latin typeface="+mn-l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3221771" y="1690688"/>
            <a:ext cx="8475858" cy="4351338"/>
          </a:xfrm>
        </p:spPr>
        <p:txBody>
          <a:bodyPr vert="horz" lIns="91440" tIns="45720" rIns="91440" bIns="45720" rtlCol="0" anchor="t">
            <a:normAutofit/>
          </a:bodyPr>
          <a:lstStyle/>
          <a:p>
            <a:pPr marL="457200" lvl="1" indent="0">
              <a:buNone/>
            </a:pPr>
            <a:r>
              <a:rPr lang="en-US" b="1" dirty="0">
                <a:ea typeface="+mn-lt"/>
                <a:cs typeface="+mn-lt"/>
              </a:rPr>
              <a:t>Project Management:</a:t>
            </a:r>
          </a:p>
          <a:p>
            <a:pPr marL="914400" lvl="1" indent="-457200">
              <a:buAutoNum type="arabicPeriod"/>
            </a:pPr>
            <a:r>
              <a:rPr lang="en-US" dirty="0">
                <a:ea typeface="+mn-lt"/>
                <a:cs typeface="+mn-lt"/>
              </a:rPr>
              <a:t>Staged Waterfall</a:t>
            </a:r>
          </a:p>
          <a:p>
            <a:pPr marL="914400" lvl="1" indent="-457200">
              <a:buAutoNum type="arabicPeriod"/>
            </a:pPr>
            <a:r>
              <a:rPr lang="en-US" dirty="0">
                <a:ea typeface="+mn-lt"/>
                <a:cs typeface="+mn-lt"/>
              </a:rPr>
              <a:t>Bi-weekly/Weekly check on progress, risks &amp; Stakeholder Feedback</a:t>
            </a:r>
          </a:p>
          <a:p>
            <a:pPr marL="914400" lvl="1" indent="-457200">
              <a:buAutoNum type="arabicPeriod"/>
            </a:pPr>
            <a:r>
              <a:rPr lang="en-US" dirty="0">
                <a:ea typeface="+mn-lt"/>
                <a:cs typeface="+mn-lt"/>
              </a:rPr>
              <a:t>Monthly meetings with Key Stakeholders</a:t>
            </a:r>
          </a:p>
          <a:p>
            <a:pPr marL="914400" lvl="1" indent="-457200">
              <a:buAutoNum type="arabicPeriod"/>
            </a:pPr>
            <a:endParaRPr lang="en-US" dirty="0">
              <a:ea typeface="+mn-lt"/>
              <a:cs typeface="+mn-lt"/>
            </a:endParaRPr>
          </a:p>
          <a:p>
            <a:pPr marL="914400" lvl="1" indent="-457200">
              <a:buAutoNum type="arabicPeriod"/>
            </a:pPr>
            <a:endParaRPr lang="en-US" dirty="0">
              <a:ea typeface="+mn-lt"/>
              <a:cs typeface="+mn-lt"/>
            </a:endParaRPr>
          </a:p>
          <a:p>
            <a:pPr marL="457200" lvl="1" indent="0">
              <a:buNone/>
            </a:pPr>
            <a:endParaRPr lang="en-US" dirty="0">
              <a:ea typeface="+mn-lt"/>
              <a:cs typeface="+mn-lt"/>
            </a:endParaRPr>
          </a:p>
          <a:p>
            <a:pPr marL="457200" lvl="1" indent="0">
              <a:buNone/>
            </a:pPr>
            <a:r>
              <a:rPr lang="en-US" b="1" dirty="0">
                <a:ea typeface="+mn-lt"/>
                <a:cs typeface="+mn-lt"/>
              </a:rPr>
              <a:t>Design Considerations: </a:t>
            </a:r>
          </a:p>
          <a:p>
            <a:pPr marL="914400" lvl="1" indent="-457200">
              <a:buAutoNum type="arabicPeriod"/>
            </a:pPr>
            <a:r>
              <a:rPr lang="en-US" dirty="0">
                <a:ea typeface="+mn-lt"/>
                <a:cs typeface="+mn-lt"/>
              </a:rPr>
              <a:t>Modular (API) build for flexibility in future improvements</a:t>
            </a:r>
          </a:p>
          <a:p>
            <a:pPr marL="914400" lvl="1" indent="-457200">
              <a:buAutoNum type="arabicPeriod"/>
            </a:pPr>
            <a:r>
              <a:rPr lang="en-US" dirty="0">
                <a:ea typeface="+mn-lt"/>
                <a:cs typeface="+mn-lt"/>
              </a:rPr>
              <a:t>Scalable Data Processing Functions to take in future Data</a:t>
            </a:r>
          </a:p>
          <a:p>
            <a:pPr marL="914400" lvl="1" indent="-457200">
              <a:buAutoNum type="arabicPeriod"/>
            </a:pPr>
            <a:endParaRPr lang="en-US" dirty="0"/>
          </a:p>
          <a:p>
            <a:endParaRPr lang="en-US" dirty="0">
              <a:cs typeface="Calibri"/>
            </a:endParaRPr>
          </a:p>
        </p:txBody>
      </p:sp>
      <p:pic>
        <p:nvPicPr>
          <p:cNvPr id="8194" name="Picture 2" descr="Image result for project management icon">
            <a:extLst>
              <a:ext uri="{FF2B5EF4-FFF2-40B4-BE49-F238E27FC236}">
                <a16:creationId xmlns:a16="http://schemas.microsoft.com/office/drawing/2014/main" id="{7DF3BB74-6F71-4D9E-AB15-1CB1C08AF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580761" y="1874851"/>
            <a:ext cx="1641010" cy="16138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design blueprint icon">
            <a:extLst>
              <a:ext uri="{FF2B5EF4-FFF2-40B4-BE49-F238E27FC236}">
                <a16:creationId xmlns:a16="http://schemas.microsoft.com/office/drawing/2014/main" id="{6D0DD8E8-A547-4F39-B51F-927C48AB49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9257" y="4561663"/>
            <a:ext cx="1722514" cy="17225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77DBEDD-0138-4C21-BAD5-E8B4BB17126C}"/>
              </a:ext>
            </a:extLst>
          </p:cNvPr>
          <p:cNvCxnSpPr>
            <a:cxnSpLocks/>
          </p:cNvCxnSpPr>
          <p:nvPr/>
        </p:nvCxnSpPr>
        <p:spPr>
          <a:xfrm>
            <a:off x="3456878" y="1806498"/>
            <a:ext cx="0" cy="1750518"/>
          </a:xfrm>
          <a:prstGeom prst="line">
            <a:avLst/>
          </a:prstGeom>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403C194D-C345-41BE-B719-A4A33D93DB16}"/>
              </a:ext>
            </a:extLst>
          </p:cNvPr>
          <p:cNvCxnSpPr>
            <a:cxnSpLocks/>
          </p:cNvCxnSpPr>
          <p:nvPr/>
        </p:nvCxnSpPr>
        <p:spPr>
          <a:xfrm>
            <a:off x="3456878" y="4622782"/>
            <a:ext cx="0" cy="1600276"/>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7187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365125"/>
            <a:ext cx="10515600" cy="1325563"/>
          </a:xfrm>
        </p:spPr>
        <p:txBody>
          <a:bodyPr/>
          <a:lstStyle/>
          <a:p>
            <a:r>
              <a:rPr lang="en-US" b="1">
                <a:solidFill>
                  <a:schemeClr val="accent1"/>
                </a:solidFill>
                <a:latin typeface="+mn-lt"/>
                <a:ea typeface="+mj-lt"/>
                <a:cs typeface="+mj-lt"/>
              </a:rPr>
              <a:t>Requirements &amp; Progress</a:t>
            </a:r>
            <a:endParaRPr lang="en-US" b="1">
              <a:solidFill>
                <a:schemeClr val="accent1"/>
              </a:solidFill>
              <a:latin typeface="+mn-lt"/>
            </a:endParaRPr>
          </a:p>
        </p:txBody>
      </p:sp>
      <p:graphicFrame>
        <p:nvGraphicFramePr>
          <p:cNvPr id="9" name="Content Placeholder 6">
            <a:extLst>
              <a:ext uri="{FF2B5EF4-FFF2-40B4-BE49-F238E27FC236}">
                <a16:creationId xmlns:a16="http://schemas.microsoft.com/office/drawing/2014/main" id="{F1159C9A-A64E-4CB8-81B7-8827EAD078F1}"/>
              </a:ext>
            </a:extLst>
          </p:cNvPr>
          <p:cNvGraphicFramePr>
            <a:graphicFrameLocks noGrp="1"/>
          </p:cNvGraphicFramePr>
          <p:nvPr>
            <p:ph idx="1"/>
            <p:extLst>
              <p:ext uri="{D42A27DB-BD31-4B8C-83A1-F6EECF244321}">
                <p14:modId xmlns:p14="http://schemas.microsoft.com/office/powerpoint/2010/main" val="781278083"/>
              </p:ext>
            </p:extLst>
          </p:nvPr>
        </p:nvGraphicFramePr>
        <p:xfrm>
          <a:off x="838201" y="2145193"/>
          <a:ext cx="10515599" cy="4472160"/>
        </p:xfrm>
        <a:graphic>
          <a:graphicData uri="http://schemas.openxmlformats.org/drawingml/2006/table">
            <a:tbl>
              <a:tblPr>
                <a:tableStyleId>{5940675A-B579-460E-94D1-54222C63F5DA}</a:tableStyleId>
              </a:tblPr>
              <a:tblGrid>
                <a:gridCol w="2652712">
                  <a:extLst>
                    <a:ext uri="{9D8B030D-6E8A-4147-A177-3AD203B41FA5}">
                      <a16:colId xmlns:a16="http://schemas.microsoft.com/office/drawing/2014/main" val="4000964365"/>
                    </a:ext>
                  </a:extLst>
                </a:gridCol>
                <a:gridCol w="5096107">
                  <a:extLst>
                    <a:ext uri="{9D8B030D-6E8A-4147-A177-3AD203B41FA5}">
                      <a16:colId xmlns:a16="http://schemas.microsoft.com/office/drawing/2014/main" val="1703037165"/>
                    </a:ext>
                  </a:extLst>
                </a:gridCol>
                <a:gridCol w="2766780">
                  <a:extLst>
                    <a:ext uri="{9D8B030D-6E8A-4147-A177-3AD203B41FA5}">
                      <a16:colId xmlns:a16="http://schemas.microsoft.com/office/drawing/2014/main" val="715707189"/>
                    </a:ext>
                  </a:extLst>
                </a:gridCol>
              </a:tblGrid>
              <a:tr h="414038">
                <a:tc>
                  <a:txBody>
                    <a:bodyPr/>
                    <a:lstStyle/>
                    <a:p>
                      <a:pPr marL="0" marR="0">
                        <a:spcBef>
                          <a:spcPts val="0"/>
                        </a:spcBef>
                        <a:spcAft>
                          <a:spcPts val="0"/>
                        </a:spcAft>
                      </a:pPr>
                      <a:r>
                        <a:rPr lang="en-US" sz="2000" b="1">
                          <a:effectLst/>
                          <a:latin typeface="+mn-lt"/>
                          <a:ea typeface="Times New Roman" panose="02020603050405020304" pitchFamily="18" charset="0"/>
                        </a:rPr>
                        <a:t>Deliverable Modules</a:t>
                      </a:r>
                    </a:p>
                  </a:txBody>
                  <a:tcPr marL="62340" marR="62340" marT="62340" marB="62340">
                    <a:solidFill>
                      <a:schemeClr val="accent1">
                        <a:lumMod val="40000"/>
                        <a:lumOff val="60000"/>
                      </a:schemeClr>
                    </a:solidFill>
                  </a:tcPr>
                </a:tc>
                <a:tc>
                  <a:txBody>
                    <a:bodyPr/>
                    <a:lstStyle/>
                    <a:p>
                      <a:pPr marL="0" marR="0" lvl="0" indent="0">
                        <a:spcBef>
                          <a:spcPts val="0"/>
                        </a:spcBef>
                        <a:spcAft>
                          <a:spcPts val="0"/>
                        </a:spcAft>
                        <a:buFont typeface="Arial" panose="020B0604020202020204" pitchFamily="34" charset="0"/>
                        <a:buNone/>
                      </a:pPr>
                      <a:r>
                        <a:rPr lang="en-US" sz="2000" b="1" u="none" strike="noStrike">
                          <a:effectLst/>
                          <a:latin typeface="+mn-lt"/>
                          <a:ea typeface="Times New Roman" panose="02020603050405020304" pitchFamily="18" charset="0"/>
                        </a:rPr>
                        <a:t>Functions</a:t>
                      </a:r>
                    </a:p>
                  </a:txBody>
                  <a:tcPr marL="62340" marR="62340" marT="62340" marB="62340">
                    <a:solidFill>
                      <a:schemeClr val="accent1">
                        <a:lumMod val="40000"/>
                        <a:lumOff val="60000"/>
                      </a:schemeClr>
                    </a:solidFill>
                  </a:tcPr>
                </a:tc>
                <a:tc>
                  <a:txBody>
                    <a:bodyPr/>
                    <a:lstStyle/>
                    <a:p>
                      <a:pPr marL="0" marR="0" lvl="0" indent="0">
                        <a:spcBef>
                          <a:spcPts val="0"/>
                        </a:spcBef>
                        <a:spcAft>
                          <a:spcPts val="0"/>
                        </a:spcAft>
                        <a:buFont typeface="Arial" panose="020B0604020202020204" pitchFamily="34" charset="0"/>
                        <a:buNone/>
                      </a:pPr>
                      <a:r>
                        <a:rPr lang="en-US" sz="2000" b="1" u="none" strike="noStrike">
                          <a:effectLst/>
                          <a:latin typeface="+mn-lt"/>
                          <a:ea typeface="Times New Roman" panose="02020603050405020304" pitchFamily="18" charset="0"/>
                        </a:rPr>
                        <a:t>Percentage Completion</a:t>
                      </a:r>
                    </a:p>
                  </a:txBody>
                  <a:tcPr marL="62340" marR="62340" marT="62340" marB="62340">
                    <a:solidFill>
                      <a:schemeClr val="accent1">
                        <a:lumMod val="40000"/>
                        <a:lumOff val="60000"/>
                      </a:schemeClr>
                    </a:solidFill>
                  </a:tcPr>
                </a:tc>
                <a:extLst>
                  <a:ext uri="{0D108BD9-81ED-4DB2-BD59-A6C34878D82A}">
                    <a16:rowId xmlns:a16="http://schemas.microsoft.com/office/drawing/2014/main" val="3031195495"/>
                  </a:ext>
                </a:extLst>
              </a:tr>
              <a:tr h="355270">
                <a:tc>
                  <a:txBody>
                    <a:bodyPr/>
                    <a:lstStyle/>
                    <a:p>
                      <a:pPr marL="0" marR="0">
                        <a:spcBef>
                          <a:spcPts val="0"/>
                        </a:spcBef>
                        <a:spcAft>
                          <a:spcPts val="0"/>
                        </a:spcAft>
                      </a:pPr>
                      <a:r>
                        <a:rPr lang="en-US" sz="1600">
                          <a:effectLst/>
                          <a:latin typeface="+mn-lt"/>
                          <a:ea typeface="Times New Roman" panose="02020603050405020304" pitchFamily="18" charset="0"/>
                        </a:rPr>
                        <a:t>Cost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Predict patient treatment cost (1,2,5,10 years)</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75%</a:t>
                      </a:r>
                    </a:p>
                  </a:txBody>
                  <a:tcPr marL="62340" marR="62340" marT="62340" marB="62340"/>
                </a:tc>
                <a:extLst>
                  <a:ext uri="{0D108BD9-81ED-4DB2-BD59-A6C34878D82A}">
                    <a16:rowId xmlns:a16="http://schemas.microsoft.com/office/drawing/2014/main" val="3269954488"/>
                  </a:ext>
                </a:extLst>
              </a:tr>
              <a:tr h="355270">
                <a:tc>
                  <a:txBody>
                    <a:bodyPr/>
                    <a:lstStyle/>
                    <a:p>
                      <a:pPr marL="0" marR="0">
                        <a:spcBef>
                          <a:spcPts val="0"/>
                        </a:spcBef>
                        <a:spcAft>
                          <a:spcPts val="0"/>
                        </a:spcAft>
                      </a:pPr>
                      <a:r>
                        <a:rPr lang="en-US" sz="1600">
                          <a:effectLst/>
                          <a:latin typeface="+mn-lt"/>
                          <a:ea typeface="Times New Roman" panose="02020603050405020304" pitchFamily="18" charset="0"/>
                        </a:rPr>
                        <a:t>Survival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Predict clinical outcomes (5,10 years)</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70%</a:t>
                      </a:r>
                    </a:p>
                  </a:txBody>
                  <a:tcPr marL="62340" marR="62340" marT="62340" marB="62340"/>
                </a:tc>
                <a:extLst>
                  <a:ext uri="{0D108BD9-81ED-4DB2-BD59-A6C34878D82A}">
                    <a16:rowId xmlns:a16="http://schemas.microsoft.com/office/drawing/2014/main" val="2947278244"/>
                  </a:ext>
                </a:extLst>
              </a:tr>
              <a:tr h="825416">
                <a:tc>
                  <a:txBody>
                    <a:bodyPr/>
                    <a:lstStyle/>
                    <a:p>
                      <a:pPr marL="0" marR="0">
                        <a:spcBef>
                          <a:spcPts val="0"/>
                        </a:spcBef>
                        <a:spcAft>
                          <a:spcPts val="0"/>
                        </a:spcAft>
                      </a:pPr>
                      <a:r>
                        <a:rPr lang="en-US" sz="1600" b="1">
                          <a:solidFill>
                            <a:srgbClr val="FF0000"/>
                          </a:solidFill>
                          <a:effectLst/>
                          <a:latin typeface="+mn-lt"/>
                          <a:ea typeface="Times New Roman" panose="02020603050405020304" pitchFamily="18" charset="0"/>
                        </a:rPr>
                        <a:t>Clustering Module </a:t>
                      </a:r>
                      <a:r>
                        <a:rPr lang="en-US" sz="1600" b="1">
                          <a:solidFill>
                            <a:srgbClr val="FF0000"/>
                          </a:solidFill>
                          <a:effectLst/>
                          <a:latin typeface="+mn-lt"/>
                          <a:ea typeface="Times New Roman" panose="02020603050405020304" pitchFamily="18" charset="0"/>
                          <a:sym typeface="Wingdings" panose="05000000000000000000" pitchFamily="2" charset="2"/>
                        </a:rPr>
                        <a:t> </a:t>
                      </a:r>
                    </a:p>
                    <a:p>
                      <a:pPr marL="0" marR="0">
                        <a:spcBef>
                          <a:spcPts val="0"/>
                        </a:spcBef>
                        <a:spcAft>
                          <a:spcPts val="0"/>
                        </a:spcAft>
                      </a:pPr>
                      <a:r>
                        <a:rPr lang="en-US" sz="1600" b="1">
                          <a:solidFill>
                            <a:srgbClr val="FF0000"/>
                          </a:solidFill>
                          <a:effectLst/>
                          <a:latin typeface="+mn-lt"/>
                          <a:ea typeface="Times New Roman" panose="02020603050405020304" pitchFamily="18" charset="0"/>
                          <a:sym typeface="Wingdings" panose="05000000000000000000" pitchFamily="2" charset="2"/>
                        </a:rPr>
                        <a:t>Feature Selection</a:t>
                      </a:r>
                      <a:endParaRPr lang="en-US" sz="1600" b="1">
                        <a:solidFill>
                          <a:srgbClr val="FF0000"/>
                        </a:solidFill>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Clustering/bagging module</a:t>
                      </a:r>
                    </a:p>
                    <a:p>
                      <a:pPr marL="342900" marR="0" lvl="0" indent="-342900">
                        <a:spcBef>
                          <a:spcPts val="0"/>
                        </a:spcBef>
                        <a:spcAft>
                          <a:spcPts val="0"/>
                        </a:spcAft>
                        <a:buFont typeface="Arial" panose="020B0604020202020204" pitchFamily="34" charset="0"/>
                        <a:buChar char="●"/>
                      </a:pPr>
                      <a:r>
                        <a:rPr lang="en-US" sz="1600" u="none" strike="noStrike">
                          <a:effectLst/>
                          <a:latin typeface="+mn-lt"/>
                        </a:rPr>
                        <a:t>Cluster patients to improve regression accuracy</a:t>
                      </a:r>
                    </a:p>
                    <a:p>
                      <a:pPr marL="342900" marR="0" lvl="0" indent="-342900">
                        <a:spcBef>
                          <a:spcPts val="0"/>
                        </a:spcBef>
                        <a:spcAft>
                          <a:spcPts val="0"/>
                        </a:spcAft>
                        <a:buFont typeface="Arial" panose="020B0604020202020204" pitchFamily="34" charset="0"/>
                        <a:buChar char="●"/>
                      </a:pPr>
                      <a:r>
                        <a:rPr lang="en-US" sz="1600" b="1" u="none" strike="noStrike">
                          <a:solidFill>
                            <a:srgbClr val="FF0000"/>
                          </a:solidFill>
                          <a:effectLst/>
                          <a:latin typeface="+mn-lt"/>
                          <a:ea typeface="Times New Roman" panose="02020603050405020304" pitchFamily="18" charset="0"/>
                        </a:rPr>
                        <a:t>Explore feature importance beyond clinical knowledge</a:t>
                      </a: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70%</a:t>
                      </a:r>
                    </a:p>
                  </a:txBody>
                  <a:tcPr marL="62340" marR="62340" marT="62340" marB="62340"/>
                </a:tc>
                <a:extLst>
                  <a:ext uri="{0D108BD9-81ED-4DB2-BD59-A6C34878D82A}">
                    <a16:rowId xmlns:a16="http://schemas.microsoft.com/office/drawing/2014/main" val="2802487044"/>
                  </a:ext>
                </a:extLst>
              </a:tr>
              <a:tr h="601562">
                <a:tc>
                  <a:txBody>
                    <a:bodyPr/>
                    <a:lstStyle/>
                    <a:p>
                      <a:pPr marL="0" marR="0">
                        <a:spcBef>
                          <a:spcPts val="0"/>
                        </a:spcBef>
                        <a:spcAft>
                          <a:spcPts val="0"/>
                        </a:spcAft>
                      </a:pPr>
                      <a:r>
                        <a:rPr lang="en-US" sz="1600">
                          <a:effectLst/>
                          <a:latin typeface="+mn-lt"/>
                        </a:rPr>
                        <a:t>Descriptive Analytics Module</a:t>
                      </a:r>
                      <a:endParaRPr lang="en-US" sz="16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Generate summary statistics of selected patient groups</a:t>
                      </a:r>
                    </a:p>
                    <a:p>
                      <a:pPr marL="342900" marR="0" lvl="0" indent="-342900">
                        <a:spcBef>
                          <a:spcPts val="0"/>
                        </a:spcBef>
                        <a:spcAft>
                          <a:spcPts val="0"/>
                        </a:spcAft>
                        <a:buFont typeface="Arial" panose="020B0604020202020204" pitchFamily="34" charset="0"/>
                        <a:buChar char="●"/>
                      </a:pPr>
                      <a:r>
                        <a:rPr lang="en-US" sz="1600" u="none" strike="noStrike">
                          <a:effectLst/>
                          <a:latin typeface="+mn-lt"/>
                        </a:rPr>
                        <a:t>Generate summary statistics of general population</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60%</a:t>
                      </a:r>
                    </a:p>
                  </a:txBody>
                  <a:tcPr marL="62340" marR="62340" marT="62340" marB="62340"/>
                </a:tc>
                <a:extLst>
                  <a:ext uri="{0D108BD9-81ED-4DB2-BD59-A6C34878D82A}">
                    <a16:rowId xmlns:a16="http://schemas.microsoft.com/office/drawing/2014/main" val="1654569809"/>
                  </a:ext>
                </a:extLst>
              </a:tr>
              <a:tr h="355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a:effectLst/>
                          <a:latin typeface="+mn-lt"/>
                          <a:ea typeface="Times New Roman" panose="02020603050405020304" pitchFamily="18" charset="0"/>
                        </a:rPr>
                        <a:t>Kaplan Meier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b="1" u="none" strike="noStrike">
                          <a:solidFill>
                            <a:srgbClr val="FF0000"/>
                          </a:solidFill>
                          <a:effectLst/>
                          <a:latin typeface="+mn-lt"/>
                        </a:rPr>
                        <a:t>Calculate OS, DFS, CSS of patients</a:t>
                      </a:r>
                      <a:endParaRPr lang="en-US" sz="1600" b="1" u="none" strike="noStrike">
                        <a:solidFill>
                          <a:srgbClr val="FF0000"/>
                        </a:solidFill>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75%</a:t>
                      </a:r>
                    </a:p>
                  </a:txBody>
                  <a:tcPr marL="62340" marR="62340" marT="62340" marB="62340"/>
                </a:tc>
                <a:extLst>
                  <a:ext uri="{0D108BD9-81ED-4DB2-BD59-A6C34878D82A}">
                    <a16:rowId xmlns:a16="http://schemas.microsoft.com/office/drawing/2014/main" val="340779153"/>
                  </a:ext>
                </a:extLst>
              </a:tr>
              <a:tr h="355270">
                <a:tc>
                  <a:txBody>
                    <a:bodyPr/>
                    <a:lstStyle/>
                    <a:p>
                      <a:pPr marL="0" marR="0">
                        <a:spcBef>
                          <a:spcPts val="0"/>
                        </a:spcBef>
                        <a:spcAft>
                          <a:spcPts val="0"/>
                        </a:spcAft>
                      </a:pPr>
                      <a:r>
                        <a:rPr lang="en-US" sz="1600">
                          <a:effectLst/>
                          <a:latin typeface="+mn-lt"/>
                        </a:rPr>
                        <a:t>Visualisation module</a:t>
                      </a:r>
                      <a:endParaRPr lang="en-US" sz="16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Generate visualisations based on Backend Modules</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55%</a:t>
                      </a:r>
                    </a:p>
                  </a:txBody>
                  <a:tcPr marL="62340" marR="62340" marT="62340" marB="62340"/>
                </a:tc>
                <a:extLst>
                  <a:ext uri="{0D108BD9-81ED-4DB2-BD59-A6C34878D82A}">
                    <a16:rowId xmlns:a16="http://schemas.microsoft.com/office/drawing/2014/main" val="2455898458"/>
                  </a:ext>
                </a:extLst>
              </a:tr>
              <a:tr h="825416">
                <a:tc>
                  <a:txBody>
                    <a:bodyPr/>
                    <a:lstStyle/>
                    <a:p>
                      <a:pPr marL="0" marR="0">
                        <a:spcBef>
                          <a:spcPts val="0"/>
                        </a:spcBef>
                        <a:spcAft>
                          <a:spcPts val="0"/>
                        </a:spcAft>
                      </a:pPr>
                      <a:r>
                        <a:rPr lang="en-US" sz="1600">
                          <a:effectLst/>
                          <a:latin typeface="+mn-lt"/>
                        </a:rPr>
                        <a:t>User Interface (UI) module</a:t>
                      </a:r>
                      <a:endParaRPr lang="en-US" sz="16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Patient cost &amp; Clinical outcome predictor page</a:t>
                      </a:r>
                    </a:p>
                    <a:p>
                      <a:pPr marL="742950" marR="0" lvl="1" indent="-285750">
                        <a:spcBef>
                          <a:spcPts val="0"/>
                        </a:spcBef>
                        <a:spcAft>
                          <a:spcPts val="0"/>
                        </a:spcAft>
                        <a:buFont typeface="Arial" panose="020B0604020202020204" pitchFamily="34" charset="0"/>
                        <a:buChar char="○"/>
                      </a:pPr>
                      <a:r>
                        <a:rPr lang="en-US" sz="1600" u="none" strike="noStrike">
                          <a:effectLst/>
                          <a:latin typeface="+mn-lt"/>
                        </a:rPr>
                        <a:t>1, 2, 5, 10 year views (cost).</a:t>
                      </a:r>
                    </a:p>
                    <a:p>
                      <a:pPr marL="742950" marR="0" lvl="1" indent="-285750">
                        <a:spcBef>
                          <a:spcPts val="0"/>
                        </a:spcBef>
                        <a:spcAft>
                          <a:spcPts val="0"/>
                        </a:spcAft>
                        <a:buFont typeface="Arial" panose="020B0604020202020204" pitchFamily="34" charset="0"/>
                        <a:buChar char="○"/>
                      </a:pPr>
                      <a:r>
                        <a:rPr lang="en-US" sz="1600" u="none" strike="noStrike">
                          <a:effectLst/>
                          <a:latin typeface="+mn-lt"/>
                        </a:rPr>
                        <a:t>5, 10 year views(clinical)</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55%</a:t>
                      </a:r>
                    </a:p>
                  </a:txBody>
                  <a:tcPr marL="62340" marR="62340" marT="62340" marB="62340"/>
                </a:tc>
                <a:extLst>
                  <a:ext uri="{0D108BD9-81ED-4DB2-BD59-A6C34878D82A}">
                    <a16:rowId xmlns:a16="http://schemas.microsoft.com/office/drawing/2014/main" val="438293013"/>
                  </a:ext>
                </a:extLst>
              </a:tr>
            </a:tbl>
          </a:graphicData>
        </a:graphic>
      </p:graphicFrame>
      <p:sp>
        <p:nvSpPr>
          <p:cNvPr id="5" name="Rectangle: Rounded Corners 4">
            <a:extLst>
              <a:ext uri="{FF2B5EF4-FFF2-40B4-BE49-F238E27FC236}">
                <a16:creationId xmlns:a16="http://schemas.microsoft.com/office/drawing/2014/main" id="{71E74EB9-06A7-4CFF-B012-F155CC7BC941}"/>
              </a:ext>
            </a:extLst>
          </p:cNvPr>
          <p:cNvSpPr/>
          <p:nvPr/>
        </p:nvSpPr>
        <p:spPr>
          <a:xfrm>
            <a:off x="3133492" y="1559022"/>
            <a:ext cx="8220307" cy="379142"/>
          </a:xfrm>
          <a:prstGeom prst="roundRect">
            <a:avLst/>
          </a:prstGeom>
          <a:solidFill>
            <a:schemeClr val="accent5">
              <a:lumMod val="20000"/>
              <a:lumOff val="80000"/>
              <a:alpha val="54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9283E52A-A1CE-4BC8-8124-C5EDE25DB9E9}"/>
              </a:ext>
            </a:extLst>
          </p:cNvPr>
          <p:cNvSpPr txBox="1">
            <a:spLocks/>
          </p:cNvSpPr>
          <p:nvPr/>
        </p:nvSpPr>
        <p:spPr>
          <a:xfrm>
            <a:off x="108066" y="1571452"/>
            <a:ext cx="3129336" cy="48594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1800" b="1">
                <a:ea typeface="+mn-lt"/>
                <a:cs typeface="+mn-lt"/>
              </a:rPr>
              <a:t>Overall Completion </a:t>
            </a:r>
            <a:r>
              <a:rPr lang="en-US" sz="1800" b="1">
                <a:solidFill>
                  <a:srgbClr val="92D050"/>
                </a:solidFill>
                <a:ea typeface="+mn-lt"/>
                <a:cs typeface="+mn-lt"/>
              </a:rPr>
              <a:t>66.0%</a:t>
            </a:r>
            <a:r>
              <a:rPr lang="en-US" sz="1800" b="1">
                <a:ea typeface="+mn-lt"/>
                <a:cs typeface="+mn-lt"/>
              </a:rPr>
              <a:t> :</a:t>
            </a:r>
          </a:p>
          <a:p>
            <a:pPr marL="0" indent="0">
              <a:buNone/>
            </a:pPr>
            <a:endParaRPr lang="en-US" sz="2400" b="1">
              <a:cs typeface="Calibri"/>
            </a:endParaRPr>
          </a:p>
        </p:txBody>
      </p:sp>
      <p:sp>
        <p:nvSpPr>
          <p:cNvPr id="12" name="Rectangle: Rounded Corners 11">
            <a:extLst>
              <a:ext uri="{FF2B5EF4-FFF2-40B4-BE49-F238E27FC236}">
                <a16:creationId xmlns:a16="http://schemas.microsoft.com/office/drawing/2014/main" id="{841EA519-DA4F-4E3E-BD23-EDDFCD4CA3D4}"/>
              </a:ext>
            </a:extLst>
          </p:cNvPr>
          <p:cNvSpPr/>
          <p:nvPr/>
        </p:nvSpPr>
        <p:spPr>
          <a:xfrm>
            <a:off x="3185192" y="1608855"/>
            <a:ext cx="4904387" cy="275107"/>
          </a:xfrm>
          <a:prstGeom prst="roundRect">
            <a:avLst/>
          </a:prstGeom>
          <a:solidFill>
            <a:srgbClr val="92D050">
              <a:alpha val="54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554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A33671-D70C-4553-95CB-4795BBD4C333}"/>
              </a:ext>
            </a:extLst>
          </p:cNvPr>
          <p:cNvSpPr/>
          <p:nvPr/>
        </p:nvSpPr>
        <p:spPr>
          <a:xfrm>
            <a:off x="1413857" y="1215360"/>
            <a:ext cx="4712849" cy="5493710"/>
          </a:xfrm>
          <a:prstGeom prst="rect">
            <a:avLst/>
          </a:prstGeom>
          <a:solidFill>
            <a:schemeClr val="accent1">
              <a:lumMod val="40000"/>
              <a:lumOff val="60000"/>
              <a:alpha val="24000"/>
            </a:schemeClr>
          </a:solidFill>
          <a:ln w="25400">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U-Turn 77">
            <a:extLst>
              <a:ext uri="{FF2B5EF4-FFF2-40B4-BE49-F238E27FC236}">
                <a16:creationId xmlns:a16="http://schemas.microsoft.com/office/drawing/2014/main" id="{E91FF992-F2D6-447F-9322-9B254CE5EDFB}"/>
              </a:ext>
            </a:extLst>
          </p:cNvPr>
          <p:cNvSpPr/>
          <p:nvPr/>
        </p:nvSpPr>
        <p:spPr>
          <a:xfrm rot="5400000">
            <a:off x="4755759" y="4770296"/>
            <a:ext cx="1969887" cy="222910"/>
          </a:xfrm>
          <a:prstGeom prst="uturnArrow">
            <a:avLst/>
          </a:prstGeom>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405626" y="3372"/>
            <a:ext cx="10515600" cy="1325563"/>
          </a:xfrm>
        </p:spPr>
        <p:txBody>
          <a:bodyPr/>
          <a:lstStyle/>
          <a:p>
            <a:r>
              <a:rPr lang="en-US" b="1">
                <a:solidFill>
                  <a:schemeClr val="accent1"/>
                </a:solidFill>
                <a:latin typeface="+mn-lt"/>
                <a:ea typeface="+mj-lt"/>
                <a:cs typeface="+mj-lt"/>
              </a:rPr>
              <a:t>Project Requirements </a:t>
            </a:r>
            <a:r>
              <a:rPr lang="en-US">
                <a:solidFill>
                  <a:schemeClr val="accent1"/>
                </a:solidFill>
                <a:latin typeface="+mn-lt"/>
                <a:ea typeface="+mj-lt"/>
                <a:cs typeface="+mj-lt"/>
              </a:rPr>
              <a:t>(Modules &amp; functions)</a:t>
            </a:r>
            <a:endParaRPr lang="en-US">
              <a:solidFill>
                <a:schemeClr val="accent1"/>
              </a:solidFill>
              <a:latin typeface="+mn-l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1503419" y="1327000"/>
            <a:ext cx="1337832" cy="338555"/>
          </a:xfrm>
        </p:spPr>
        <p:txBody>
          <a:bodyPr vert="horz" lIns="91440" tIns="45720" rIns="91440" bIns="45720" rtlCol="0" anchor="t">
            <a:normAutofit fontScale="70000" lnSpcReduction="20000"/>
          </a:bodyPr>
          <a:lstStyle/>
          <a:p>
            <a:pPr marL="0" indent="0">
              <a:buNone/>
            </a:pPr>
            <a:r>
              <a:rPr lang="en-US" b="1">
                <a:solidFill>
                  <a:srgbClr val="0070C0"/>
                </a:solidFill>
                <a:ea typeface="+mn-lt"/>
                <a:cs typeface="+mn-lt"/>
              </a:rPr>
              <a:t>BACKEND</a:t>
            </a:r>
            <a:endParaRPr lang="en-US" b="1">
              <a:solidFill>
                <a:srgbClr val="0070C0"/>
              </a:solidFill>
              <a:cs typeface="Calibri"/>
            </a:endParaRPr>
          </a:p>
        </p:txBody>
      </p:sp>
      <p:pic>
        <p:nvPicPr>
          <p:cNvPr id="5" name="Picture 4">
            <a:extLst>
              <a:ext uri="{FF2B5EF4-FFF2-40B4-BE49-F238E27FC236}">
                <a16:creationId xmlns:a16="http://schemas.microsoft.com/office/drawing/2014/main" id="{D7FA8055-7CF0-4A8D-862B-E6222E9EA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1541" y="3968360"/>
            <a:ext cx="572293" cy="572293"/>
          </a:xfrm>
          <a:prstGeom prst="rect">
            <a:avLst/>
          </a:prstGeom>
        </p:spPr>
      </p:pic>
      <p:pic>
        <p:nvPicPr>
          <p:cNvPr id="2052" name="Picture 4" descr="Financial consultant premium icon">
            <a:extLst>
              <a:ext uri="{FF2B5EF4-FFF2-40B4-BE49-F238E27FC236}">
                <a16:creationId xmlns:a16="http://schemas.microsoft.com/office/drawing/2014/main" id="{1749361D-D75E-4099-AE4F-E46FCC9F25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0189" y="3991300"/>
            <a:ext cx="572294" cy="5722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EEEEAFC7-A253-4426-8DC7-844746C32C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7895" y="4929221"/>
            <a:ext cx="572294" cy="572294"/>
          </a:xfrm>
          <a:prstGeom prst="rect">
            <a:avLst/>
          </a:prstGeom>
          <a:ln>
            <a:noFill/>
          </a:ln>
        </p:spPr>
      </p:pic>
      <p:grpSp>
        <p:nvGrpSpPr>
          <p:cNvPr id="98" name="Group 97">
            <a:extLst>
              <a:ext uri="{FF2B5EF4-FFF2-40B4-BE49-F238E27FC236}">
                <a16:creationId xmlns:a16="http://schemas.microsoft.com/office/drawing/2014/main" id="{E54C312E-F4EB-440A-A2CE-9D928B6D0BA8}"/>
              </a:ext>
            </a:extLst>
          </p:cNvPr>
          <p:cNvGrpSpPr/>
          <p:nvPr/>
        </p:nvGrpSpPr>
        <p:grpSpPr>
          <a:xfrm rot="5400000">
            <a:off x="10827964" y="4509468"/>
            <a:ext cx="268215" cy="276476"/>
            <a:chOff x="10963926" y="3528194"/>
            <a:chExt cx="268215" cy="276476"/>
          </a:xfrm>
        </p:grpSpPr>
        <p:cxnSp>
          <p:nvCxnSpPr>
            <p:cNvPr id="10" name="Straight Connector 9">
              <a:extLst>
                <a:ext uri="{FF2B5EF4-FFF2-40B4-BE49-F238E27FC236}">
                  <a16:creationId xmlns:a16="http://schemas.microsoft.com/office/drawing/2014/main" id="{4934AD6B-126A-474F-8BC5-4335C4E04A89}"/>
                </a:ext>
              </a:extLst>
            </p:cNvPr>
            <p:cNvCxnSpPr>
              <a:cxnSpLocks/>
            </p:cNvCxnSpPr>
            <p:nvPr/>
          </p:nvCxnSpPr>
          <p:spPr>
            <a:xfrm>
              <a:off x="10963926" y="3528194"/>
              <a:ext cx="122772" cy="138238"/>
            </a:xfrm>
            <a:prstGeom prst="line">
              <a:avLst/>
            </a:prstGeom>
            <a:ln w="38100">
              <a:solidFill>
                <a:schemeClr val="dk1"/>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5366D69-54D9-459A-9F97-315A11B8EA87}"/>
                </a:ext>
              </a:extLst>
            </p:cNvPr>
            <p:cNvCxnSpPr>
              <a:cxnSpLocks/>
            </p:cNvCxnSpPr>
            <p:nvPr/>
          </p:nvCxnSpPr>
          <p:spPr>
            <a:xfrm flipV="1">
              <a:off x="10978439" y="3666432"/>
              <a:ext cx="104795" cy="138238"/>
            </a:xfrm>
            <a:prstGeom prst="line">
              <a:avLst/>
            </a:prstGeom>
            <a:ln w="38100">
              <a:solidFill>
                <a:schemeClr val="dk1"/>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A3CFBE51-32D0-4C2C-AAAC-339E59A63CD3}"/>
                </a:ext>
              </a:extLst>
            </p:cNvPr>
            <p:cNvCxnSpPr>
              <a:cxnSpLocks/>
            </p:cNvCxnSpPr>
            <p:nvPr/>
          </p:nvCxnSpPr>
          <p:spPr>
            <a:xfrm>
              <a:off x="11072553" y="3666432"/>
              <a:ext cx="159588" cy="0"/>
            </a:xfrm>
            <a:prstGeom prst="line">
              <a:avLst/>
            </a:prstGeom>
            <a:ln w="38100">
              <a:solidFill>
                <a:schemeClr val="dk1"/>
              </a:solidFill>
            </a:ln>
          </p:spPr>
          <p:style>
            <a:lnRef idx="3">
              <a:schemeClr val="dk1"/>
            </a:lnRef>
            <a:fillRef idx="0">
              <a:schemeClr val="dk1"/>
            </a:fillRef>
            <a:effectRef idx="2">
              <a:schemeClr val="dk1"/>
            </a:effectRef>
            <a:fontRef idx="minor">
              <a:schemeClr val="tx1"/>
            </a:fontRef>
          </p:style>
        </p:cxnSp>
      </p:grpSp>
      <p:pic>
        <p:nvPicPr>
          <p:cNvPr id="20" name="Graphic 19" descr="Database">
            <a:extLst>
              <a:ext uri="{FF2B5EF4-FFF2-40B4-BE49-F238E27FC236}">
                <a16:creationId xmlns:a16="http://schemas.microsoft.com/office/drawing/2014/main" id="{CD2AD3F8-22A4-4C22-A604-C23DF98B0C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335" y="1428682"/>
            <a:ext cx="914400" cy="914400"/>
          </a:xfrm>
          <a:prstGeom prst="rect">
            <a:avLst/>
          </a:prstGeom>
        </p:spPr>
      </p:pic>
      <p:pic>
        <p:nvPicPr>
          <p:cNvPr id="22" name="Graphic 21" descr="Single gear">
            <a:extLst>
              <a:ext uri="{FF2B5EF4-FFF2-40B4-BE49-F238E27FC236}">
                <a16:creationId xmlns:a16="http://schemas.microsoft.com/office/drawing/2014/main" id="{485EF7EA-B4A7-40B4-B669-E774FD5508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84290" y="1652624"/>
            <a:ext cx="536274" cy="514733"/>
          </a:xfrm>
          <a:prstGeom prst="rect">
            <a:avLst/>
          </a:prstGeom>
        </p:spPr>
      </p:pic>
      <p:sp>
        <p:nvSpPr>
          <p:cNvPr id="23" name="TextBox 22">
            <a:extLst>
              <a:ext uri="{FF2B5EF4-FFF2-40B4-BE49-F238E27FC236}">
                <a16:creationId xmlns:a16="http://schemas.microsoft.com/office/drawing/2014/main" id="{FCCAD405-611F-445B-856E-E53CA1D434B7}"/>
              </a:ext>
            </a:extLst>
          </p:cNvPr>
          <p:cNvSpPr txBox="1"/>
          <p:nvPr/>
        </p:nvSpPr>
        <p:spPr>
          <a:xfrm>
            <a:off x="1464401" y="2055030"/>
            <a:ext cx="1564811" cy="461665"/>
          </a:xfrm>
          <a:prstGeom prst="rect">
            <a:avLst/>
          </a:prstGeom>
          <a:noFill/>
        </p:spPr>
        <p:txBody>
          <a:bodyPr wrap="square" rtlCol="0">
            <a:spAutoFit/>
          </a:bodyPr>
          <a:lstStyle/>
          <a:p>
            <a:pPr algn="ctr"/>
            <a:r>
              <a:rPr lang="en-US" sz="1200" b="1"/>
              <a:t>Data </a:t>
            </a:r>
          </a:p>
          <a:p>
            <a:pPr algn="ctr"/>
            <a:r>
              <a:rPr lang="en-US" sz="1200" b="1"/>
              <a:t>Processing</a:t>
            </a:r>
          </a:p>
        </p:txBody>
      </p:sp>
      <p:sp>
        <p:nvSpPr>
          <p:cNvPr id="25" name="TextBox 24">
            <a:extLst>
              <a:ext uri="{FF2B5EF4-FFF2-40B4-BE49-F238E27FC236}">
                <a16:creationId xmlns:a16="http://schemas.microsoft.com/office/drawing/2014/main" id="{8A96CA06-B03B-4DB1-AB63-CFA6B662AA07}"/>
              </a:ext>
            </a:extLst>
          </p:cNvPr>
          <p:cNvSpPr txBox="1"/>
          <p:nvPr/>
        </p:nvSpPr>
        <p:spPr>
          <a:xfrm>
            <a:off x="-132979" y="2295971"/>
            <a:ext cx="1564811" cy="523220"/>
          </a:xfrm>
          <a:prstGeom prst="rect">
            <a:avLst/>
          </a:prstGeom>
          <a:noFill/>
        </p:spPr>
        <p:txBody>
          <a:bodyPr wrap="square" rtlCol="0">
            <a:spAutoFit/>
          </a:bodyPr>
          <a:lstStyle/>
          <a:p>
            <a:pPr algn="ctr"/>
            <a:r>
              <a:rPr lang="en-US" sz="1400" b="1"/>
              <a:t>Clinical </a:t>
            </a:r>
          </a:p>
          <a:p>
            <a:pPr algn="ctr"/>
            <a:r>
              <a:rPr lang="en-US" sz="1400" b="1"/>
              <a:t>Data</a:t>
            </a:r>
          </a:p>
        </p:txBody>
      </p:sp>
      <p:pic>
        <p:nvPicPr>
          <p:cNvPr id="26" name="Graphic 25" descr="Database">
            <a:extLst>
              <a:ext uri="{FF2B5EF4-FFF2-40B4-BE49-F238E27FC236}">
                <a16:creationId xmlns:a16="http://schemas.microsoft.com/office/drawing/2014/main" id="{40323705-F126-42E1-9B81-524B8677FB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527" y="3125521"/>
            <a:ext cx="914400" cy="914400"/>
          </a:xfrm>
          <a:prstGeom prst="rect">
            <a:avLst/>
          </a:prstGeom>
        </p:spPr>
      </p:pic>
      <p:sp>
        <p:nvSpPr>
          <p:cNvPr id="27" name="TextBox 26">
            <a:extLst>
              <a:ext uri="{FF2B5EF4-FFF2-40B4-BE49-F238E27FC236}">
                <a16:creationId xmlns:a16="http://schemas.microsoft.com/office/drawing/2014/main" id="{21610CD1-7880-496B-A6BA-2CE493AA9DFB}"/>
              </a:ext>
            </a:extLst>
          </p:cNvPr>
          <p:cNvSpPr txBox="1"/>
          <p:nvPr/>
        </p:nvSpPr>
        <p:spPr>
          <a:xfrm>
            <a:off x="-88453" y="3991300"/>
            <a:ext cx="1564811" cy="523220"/>
          </a:xfrm>
          <a:prstGeom prst="rect">
            <a:avLst/>
          </a:prstGeom>
          <a:noFill/>
        </p:spPr>
        <p:txBody>
          <a:bodyPr wrap="square" rtlCol="0">
            <a:spAutoFit/>
          </a:bodyPr>
          <a:lstStyle/>
          <a:p>
            <a:pPr algn="ctr"/>
            <a:r>
              <a:rPr lang="en-US" sz="1400" b="1"/>
              <a:t>Bills </a:t>
            </a:r>
          </a:p>
          <a:p>
            <a:pPr algn="ctr"/>
            <a:r>
              <a:rPr lang="en-US" sz="1400" b="1"/>
              <a:t>Data</a:t>
            </a:r>
          </a:p>
        </p:txBody>
      </p:sp>
      <p:cxnSp>
        <p:nvCxnSpPr>
          <p:cNvPr id="28" name="Straight Arrow Connector 27">
            <a:extLst>
              <a:ext uri="{FF2B5EF4-FFF2-40B4-BE49-F238E27FC236}">
                <a16:creationId xmlns:a16="http://schemas.microsoft.com/office/drawing/2014/main" id="{9983FFAC-FA2A-45B6-A0A1-1C47C3E7A995}"/>
              </a:ext>
            </a:extLst>
          </p:cNvPr>
          <p:cNvCxnSpPr>
            <a:cxnSpLocks/>
            <a:stCxn id="20" idx="3"/>
          </p:cNvCxnSpPr>
          <p:nvPr/>
        </p:nvCxnSpPr>
        <p:spPr>
          <a:xfrm>
            <a:off x="1118735" y="1885882"/>
            <a:ext cx="8110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1F897B-C61C-49F4-8428-B3807F9D5963}"/>
              </a:ext>
            </a:extLst>
          </p:cNvPr>
          <p:cNvCxnSpPr>
            <a:cxnSpLocks/>
            <a:stCxn id="26" idx="3"/>
          </p:cNvCxnSpPr>
          <p:nvPr/>
        </p:nvCxnSpPr>
        <p:spPr>
          <a:xfrm flipV="1">
            <a:off x="1150927" y="1924619"/>
            <a:ext cx="778894" cy="165810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9C959DC-3522-421C-9B5A-CDD664B6CA3A}"/>
              </a:ext>
            </a:extLst>
          </p:cNvPr>
          <p:cNvCxnSpPr>
            <a:cxnSpLocks/>
          </p:cNvCxnSpPr>
          <p:nvPr/>
        </p:nvCxnSpPr>
        <p:spPr>
          <a:xfrm>
            <a:off x="2534583" y="1897440"/>
            <a:ext cx="65957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053" name="Graphic 2052" descr="Paper">
            <a:extLst>
              <a:ext uri="{FF2B5EF4-FFF2-40B4-BE49-F238E27FC236}">
                <a16:creationId xmlns:a16="http://schemas.microsoft.com/office/drawing/2014/main" id="{2E7FE2D8-2528-475C-88D2-26EAB39C138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01518" y="1554799"/>
            <a:ext cx="673597" cy="673597"/>
          </a:xfrm>
          <a:prstGeom prst="rect">
            <a:avLst/>
          </a:prstGeom>
        </p:spPr>
      </p:pic>
      <p:sp>
        <p:nvSpPr>
          <p:cNvPr id="39" name="TextBox 38">
            <a:extLst>
              <a:ext uri="{FF2B5EF4-FFF2-40B4-BE49-F238E27FC236}">
                <a16:creationId xmlns:a16="http://schemas.microsoft.com/office/drawing/2014/main" id="{8BB0A2F0-462C-4C8D-99C2-4799FB4BE533}"/>
              </a:ext>
            </a:extLst>
          </p:cNvPr>
          <p:cNvSpPr txBox="1"/>
          <p:nvPr/>
        </p:nvSpPr>
        <p:spPr>
          <a:xfrm>
            <a:off x="2865621" y="2162622"/>
            <a:ext cx="1564811" cy="523220"/>
          </a:xfrm>
          <a:prstGeom prst="rect">
            <a:avLst/>
          </a:prstGeom>
          <a:noFill/>
        </p:spPr>
        <p:txBody>
          <a:bodyPr wrap="square" rtlCol="0">
            <a:spAutoFit/>
          </a:bodyPr>
          <a:lstStyle/>
          <a:p>
            <a:pPr algn="ctr"/>
            <a:r>
              <a:rPr lang="en-US" sz="1400" b="1"/>
              <a:t>Clinical</a:t>
            </a:r>
          </a:p>
          <a:p>
            <a:pPr algn="ctr"/>
            <a:r>
              <a:rPr lang="en-US" sz="1400" b="1" err="1"/>
              <a:t>Data.pkl</a:t>
            </a:r>
            <a:endParaRPr lang="en-US" sz="1400" b="1"/>
          </a:p>
        </p:txBody>
      </p:sp>
      <p:cxnSp>
        <p:nvCxnSpPr>
          <p:cNvPr id="40" name="Straight Arrow Connector 39">
            <a:extLst>
              <a:ext uri="{FF2B5EF4-FFF2-40B4-BE49-F238E27FC236}">
                <a16:creationId xmlns:a16="http://schemas.microsoft.com/office/drawing/2014/main" id="{3FB9F6FD-C7F7-4A7D-9D07-C870E9E8AF9E}"/>
              </a:ext>
            </a:extLst>
          </p:cNvPr>
          <p:cNvCxnSpPr>
            <a:cxnSpLocks/>
          </p:cNvCxnSpPr>
          <p:nvPr/>
        </p:nvCxnSpPr>
        <p:spPr>
          <a:xfrm>
            <a:off x="2227701" y="2532177"/>
            <a:ext cx="0" cy="29351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Paper">
            <a:extLst>
              <a:ext uri="{FF2B5EF4-FFF2-40B4-BE49-F238E27FC236}">
                <a16:creationId xmlns:a16="http://schemas.microsoft.com/office/drawing/2014/main" id="{93DF9E56-DD20-4A9E-A90C-B47782EF76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29821" y="5535048"/>
            <a:ext cx="673597" cy="673597"/>
          </a:xfrm>
          <a:prstGeom prst="rect">
            <a:avLst/>
          </a:prstGeom>
        </p:spPr>
      </p:pic>
      <p:sp>
        <p:nvSpPr>
          <p:cNvPr id="44" name="TextBox 43">
            <a:extLst>
              <a:ext uri="{FF2B5EF4-FFF2-40B4-BE49-F238E27FC236}">
                <a16:creationId xmlns:a16="http://schemas.microsoft.com/office/drawing/2014/main" id="{9F23E935-672C-436B-B030-5D6265F899FB}"/>
              </a:ext>
            </a:extLst>
          </p:cNvPr>
          <p:cNvSpPr txBox="1"/>
          <p:nvPr/>
        </p:nvSpPr>
        <p:spPr>
          <a:xfrm>
            <a:off x="1484213" y="6149851"/>
            <a:ext cx="1564811" cy="523220"/>
          </a:xfrm>
          <a:prstGeom prst="rect">
            <a:avLst/>
          </a:prstGeom>
          <a:noFill/>
        </p:spPr>
        <p:txBody>
          <a:bodyPr wrap="square" rtlCol="0">
            <a:spAutoFit/>
          </a:bodyPr>
          <a:lstStyle/>
          <a:p>
            <a:pPr algn="ctr"/>
            <a:r>
              <a:rPr lang="en-US" sz="1400" b="1"/>
              <a:t>Master</a:t>
            </a:r>
          </a:p>
          <a:p>
            <a:pPr algn="ctr"/>
            <a:r>
              <a:rPr lang="en-US" sz="1400" b="1" err="1"/>
              <a:t>Data.pkl</a:t>
            </a:r>
            <a:endParaRPr lang="en-US" sz="1400" b="1"/>
          </a:p>
        </p:txBody>
      </p:sp>
      <p:grpSp>
        <p:nvGrpSpPr>
          <p:cNvPr id="49" name="Group 48">
            <a:extLst>
              <a:ext uri="{FF2B5EF4-FFF2-40B4-BE49-F238E27FC236}">
                <a16:creationId xmlns:a16="http://schemas.microsoft.com/office/drawing/2014/main" id="{119B3D93-4305-4110-BC30-C08D4A1A5748}"/>
              </a:ext>
            </a:extLst>
          </p:cNvPr>
          <p:cNvGrpSpPr/>
          <p:nvPr/>
        </p:nvGrpSpPr>
        <p:grpSpPr>
          <a:xfrm>
            <a:off x="4561897" y="1654545"/>
            <a:ext cx="1564811" cy="877736"/>
            <a:chOff x="4719031" y="1673491"/>
            <a:chExt cx="1564811" cy="877736"/>
          </a:xfrm>
        </p:grpSpPr>
        <p:pic>
          <p:nvPicPr>
            <p:cNvPr id="46" name="Graphic 45" descr="Single gear">
              <a:extLst>
                <a:ext uri="{FF2B5EF4-FFF2-40B4-BE49-F238E27FC236}">
                  <a16:creationId xmlns:a16="http://schemas.microsoft.com/office/drawing/2014/main" id="{D95F0F8E-AFC9-4303-B0DD-1E8CA5F343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39371" y="1673491"/>
              <a:ext cx="536274" cy="514733"/>
            </a:xfrm>
            <a:prstGeom prst="rect">
              <a:avLst/>
            </a:prstGeom>
          </p:spPr>
        </p:pic>
        <p:sp>
          <p:nvSpPr>
            <p:cNvPr id="47" name="TextBox 46">
              <a:extLst>
                <a:ext uri="{FF2B5EF4-FFF2-40B4-BE49-F238E27FC236}">
                  <a16:creationId xmlns:a16="http://schemas.microsoft.com/office/drawing/2014/main" id="{64A4BFA8-1075-4A03-8676-A0B9DE2A5E67}"/>
                </a:ext>
              </a:extLst>
            </p:cNvPr>
            <p:cNvSpPr txBox="1"/>
            <p:nvPr/>
          </p:nvSpPr>
          <p:spPr>
            <a:xfrm>
              <a:off x="4719031" y="2089562"/>
              <a:ext cx="1564811" cy="461665"/>
            </a:xfrm>
            <a:prstGeom prst="rect">
              <a:avLst/>
            </a:prstGeom>
            <a:noFill/>
          </p:spPr>
          <p:txBody>
            <a:bodyPr wrap="square" rtlCol="0">
              <a:spAutoFit/>
            </a:bodyPr>
            <a:lstStyle/>
            <a:p>
              <a:pPr algn="ctr"/>
              <a:r>
                <a:rPr lang="en-US" sz="1200" b="1">
                  <a:solidFill>
                    <a:srgbClr val="FF0000"/>
                  </a:solidFill>
                </a:rPr>
                <a:t>Clustering </a:t>
              </a:r>
            </a:p>
            <a:p>
              <a:pPr algn="ctr"/>
              <a:r>
                <a:rPr lang="en-US" sz="1200" b="1">
                  <a:solidFill>
                    <a:srgbClr val="FF0000"/>
                  </a:solidFill>
                </a:rPr>
                <a:t>Module</a:t>
              </a:r>
            </a:p>
          </p:txBody>
        </p:sp>
      </p:grpSp>
      <p:cxnSp>
        <p:nvCxnSpPr>
          <p:cNvPr id="51" name="Straight Arrow Connector 50">
            <a:extLst>
              <a:ext uri="{FF2B5EF4-FFF2-40B4-BE49-F238E27FC236}">
                <a16:creationId xmlns:a16="http://schemas.microsoft.com/office/drawing/2014/main" id="{B37A637F-B97F-486F-B8DA-7ED208E99CA9}"/>
              </a:ext>
            </a:extLst>
          </p:cNvPr>
          <p:cNvCxnSpPr>
            <a:cxnSpLocks/>
            <a:stCxn id="2053" idx="3"/>
          </p:cNvCxnSpPr>
          <p:nvPr/>
        </p:nvCxnSpPr>
        <p:spPr>
          <a:xfrm>
            <a:off x="3975115" y="1891598"/>
            <a:ext cx="1055776" cy="42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059" name="Picture 8" descr="Image result for no entry sign png">
            <a:extLst>
              <a:ext uri="{FF2B5EF4-FFF2-40B4-BE49-F238E27FC236}">
                <a16:creationId xmlns:a16="http://schemas.microsoft.com/office/drawing/2014/main" id="{00E98011-1415-47B3-997E-F18363F59B8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5344302" y="1564215"/>
            <a:ext cx="360404" cy="360404"/>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2CADE88-4C09-4E6C-ADA5-65F687291547}"/>
              </a:ext>
            </a:extLst>
          </p:cNvPr>
          <p:cNvGrpSpPr/>
          <p:nvPr/>
        </p:nvGrpSpPr>
        <p:grpSpPr>
          <a:xfrm>
            <a:off x="4561895" y="3637487"/>
            <a:ext cx="1564811" cy="887683"/>
            <a:chOff x="5118495" y="2586117"/>
            <a:chExt cx="1564811" cy="887683"/>
          </a:xfrm>
        </p:grpSpPr>
        <p:pic>
          <p:nvPicPr>
            <p:cNvPr id="54" name="Graphic 53" descr="Single gear">
              <a:extLst>
                <a:ext uri="{FF2B5EF4-FFF2-40B4-BE49-F238E27FC236}">
                  <a16:creationId xmlns:a16="http://schemas.microsoft.com/office/drawing/2014/main" id="{D8E08BAB-0EC4-48ED-923E-399EB673FCD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38674" y="2586117"/>
              <a:ext cx="536274" cy="514732"/>
            </a:xfrm>
            <a:prstGeom prst="rect">
              <a:avLst/>
            </a:prstGeom>
          </p:spPr>
        </p:pic>
        <p:sp>
          <p:nvSpPr>
            <p:cNvPr id="55" name="TextBox 54">
              <a:extLst>
                <a:ext uri="{FF2B5EF4-FFF2-40B4-BE49-F238E27FC236}">
                  <a16:creationId xmlns:a16="http://schemas.microsoft.com/office/drawing/2014/main" id="{1CE040F9-9381-457C-BFDD-D476DACD5554}"/>
                </a:ext>
              </a:extLst>
            </p:cNvPr>
            <p:cNvSpPr txBox="1"/>
            <p:nvPr/>
          </p:nvSpPr>
          <p:spPr>
            <a:xfrm>
              <a:off x="5118495" y="3012135"/>
              <a:ext cx="1564811" cy="461665"/>
            </a:xfrm>
            <a:prstGeom prst="rect">
              <a:avLst/>
            </a:prstGeom>
            <a:noFill/>
          </p:spPr>
          <p:txBody>
            <a:bodyPr wrap="square" rtlCol="0">
              <a:spAutoFit/>
            </a:bodyPr>
            <a:lstStyle/>
            <a:p>
              <a:pPr algn="ctr"/>
              <a:r>
                <a:rPr lang="en-US" sz="1200" b="1"/>
                <a:t>Feature </a:t>
              </a:r>
            </a:p>
            <a:p>
              <a:pPr algn="ctr"/>
              <a:r>
                <a:rPr lang="en-US" sz="1200" b="1"/>
                <a:t>Selection</a:t>
              </a:r>
            </a:p>
          </p:txBody>
        </p:sp>
      </p:grpSp>
      <p:cxnSp>
        <p:nvCxnSpPr>
          <p:cNvPr id="56" name="Straight Arrow Connector 55">
            <a:extLst>
              <a:ext uri="{FF2B5EF4-FFF2-40B4-BE49-F238E27FC236}">
                <a16:creationId xmlns:a16="http://schemas.microsoft.com/office/drawing/2014/main" id="{C586E7A8-109F-4F54-B1ED-83C04CCBAC71}"/>
              </a:ext>
            </a:extLst>
          </p:cNvPr>
          <p:cNvCxnSpPr>
            <a:cxnSpLocks/>
            <a:stCxn id="2053" idx="3"/>
          </p:cNvCxnSpPr>
          <p:nvPr/>
        </p:nvCxnSpPr>
        <p:spPr>
          <a:xfrm>
            <a:off x="3975115" y="1891598"/>
            <a:ext cx="1050772" cy="9953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73064DB-7F6C-4B04-B163-2CCEE089AF99}"/>
              </a:ext>
            </a:extLst>
          </p:cNvPr>
          <p:cNvGrpSpPr/>
          <p:nvPr/>
        </p:nvGrpSpPr>
        <p:grpSpPr>
          <a:xfrm>
            <a:off x="4561895" y="5696776"/>
            <a:ext cx="1564811" cy="906149"/>
            <a:chOff x="4695390" y="5636641"/>
            <a:chExt cx="1564811" cy="906149"/>
          </a:xfrm>
        </p:grpSpPr>
        <p:pic>
          <p:nvPicPr>
            <p:cNvPr id="62" name="Graphic 61" descr="Single gear">
              <a:extLst>
                <a:ext uri="{FF2B5EF4-FFF2-40B4-BE49-F238E27FC236}">
                  <a16:creationId xmlns:a16="http://schemas.microsoft.com/office/drawing/2014/main" id="{48C9ABAF-DB3A-4A7C-8E59-D5E5669C518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09659" y="5636641"/>
              <a:ext cx="536274" cy="514732"/>
            </a:xfrm>
            <a:prstGeom prst="rect">
              <a:avLst/>
            </a:prstGeom>
          </p:spPr>
        </p:pic>
        <p:sp>
          <p:nvSpPr>
            <p:cNvPr id="63" name="TextBox 62">
              <a:extLst>
                <a:ext uri="{FF2B5EF4-FFF2-40B4-BE49-F238E27FC236}">
                  <a16:creationId xmlns:a16="http://schemas.microsoft.com/office/drawing/2014/main" id="{A0739729-CAA1-47C1-819C-B0C6A9B63B55}"/>
                </a:ext>
              </a:extLst>
            </p:cNvPr>
            <p:cNvSpPr txBox="1"/>
            <p:nvPr/>
          </p:nvSpPr>
          <p:spPr>
            <a:xfrm>
              <a:off x="4695390" y="6081125"/>
              <a:ext cx="1564811" cy="461665"/>
            </a:xfrm>
            <a:prstGeom prst="rect">
              <a:avLst/>
            </a:prstGeom>
            <a:noFill/>
          </p:spPr>
          <p:txBody>
            <a:bodyPr wrap="square" rtlCol="0">
              <a:spAutoFit/>
            </a:bodyPr>
            <a:lstStyle/>
            <a:p>
              <a:pPr algn="ctr"/>
              <a:r>
                <a:rPr lang="en-US" sz="1200" b="1"/>
                <a:t>Cost </a:t>
              </a:r>
            </a:p>
            <a:p>
              <a:pPr algn="ctr"/>
              <a:r>
                <a:rPr lang="en-US" sz="1200" b="1"/>
                <a:t>Prediction</a:t>
              </a:r>
            </a:p>
          </p:txBody>
        </p:sp>
      </p:grpSp>
      <p:cxnSp>
        <p:nvCxnSpPr>
          <p:cNvPr id="64" name="Straight Arrow Connector 63">
            <a:extLst>
              <a:ext uri="{FF2B5EF4-FFF2-40B4-BE49-F238E27FC236}">
                <a16:creationId xmlns:a16="http://schemas.microsoft.com/office/drawing/2014/main" id="{E4B12EB3-6F25-4407-93D4-2B490A766511}"/>
              </a:ext>
            </a:extLst>
          </p:cNvPr>
          <p:cNvCxnSpPr>
            <a:cxnSpLocks/>
          </p:cNvCxnSpPr>
          <p:nvPr/>
        </p:nvCxnSpPr>
        <p:spPr>
          <a:xfrm>
            <a:off x="2603418" y="5985764"/>
            <a:ext cx="2422469" cy="105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59A5EBC-C222-4D6A-BD45-426061B91A76}"/>
              </a:ext>
            </a:extLst>
          </p:cNvPr>
          <p:cNvGrpSpPr/>
          <p:nvPr/>
        </p:nvGrpSpPr>
        <p:grpSpPr>
          <a:xfrm>
            <a:off x="4561896" y="4708343"/>
            <a:ext cx="1564811" cy="896197"/>
            <a:chOff x="4703949" y="4579859"/>
            <a:chExt cx="1564811" cy="896197"/>
          </a:xfrm>
        </p:grpSpPr>
        <p:pic>
          <p:nvPicPr>
            <p:cNvPr id="79" name="Graphic 78" descr="Single gear">
              <a:extLst>
                <a:ext uri="{FF2B5EF4-FFF2-40B4-BE49-F238E27FC236}">
                  <a16:creationId xmlns:a16="http://schemas.microsoft.com/office/drawing/2014/main" id="{D0D7F78A-EF66-4E66-B86D-7EBF720FC71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18219" y="4579859"/>
              <a:ext cx="536274" cy="514732"/>
            </a:xfrm>
            <a:prstGeom prst="rect">
              <a:avLst/>
            </a:prstGeom>
          </p:spPr>
        </p:pic>
        <p:sp>
          <p:nvSpPr>
            <p:cNvPr id="80" name="TextBox 79">
              <a:extLst>
                <a:ext uri="{FF2B5EF4-FFF2-40B4-BE49-F238E27FC236}">
                  <a16:creationId xmlns:a16="http://schemas.microsoft.com/office/drawing/2014/main" id="{E184FE82-8C4B-44F5-9B36-1F1DC0240E6D}"/>
                </a:ext>
              </a:extLst>
            </p:cNvPr>
            <p:cNvSpPr txBox="1"/>
            <p:nvPr/>
          </p:nvSpPr>
          <p:spPr>
            <a:xfrm>
              <a:off x="4703949" y="5014391"/>
              <a:ext cx="1564811" cy="461665"/>
            </a:xfrm>
            <a:prstGeom prst="rect">
              <a:avLst/>
            </a:prstGeom>
            <a:noFill/>
          </p:spPr>
          <p:txBody>
            <a:bodyPr wrap="square" rtlCol="0">
              <a:spAutoFit/>
            </a:bodyPr>
            <a:lstStyle/>
            <a:p>
              <a:pPr algn="ctr"/>
              <a:r>
                <a:rPr lang="en-US" sz="1200" b="1"/>
                <a:t>Survival </a:t>
              </a:r>
            </a:p>
            <a:p>
              <a:pPr algn="ctr"/>
              <a:r>
                <a:rPr lang="en-US" sz="1200" b="1"/>
                <a:t>Prediction</a:t>
              </a:r>
            </a:p>
          </p:txBody>
        </p:sp>
      </p:grpSp>
      <p:cxnSp>
        <p:nvCxnSpPr>
          <p:cNvPr id="85" name="Straight Arrow Connector 84">
            <a:extLst>
              <a:ext uri="{FF2B5EF4-FFF2-40B4-BE49-F238E27FC236}">
                <a16:creationId xmlns:a16="http://schemas.microsoft.com/office/drawing/2014/main" id="{8A34B9DC-1752-4DFD-B222-3EEAA4890276}"/>
              </a:ext>
            </a:extLst>
          </p:cNvPr>
          <p:cNvCxnSpPr>
            <a:cxnSpLocks/>
            <a:stCxn id="2053" idx="3"/>
          </p:cNvCxnSpPr>
          <p:nvPr/>
        </p:nvCxnSpPr>
        <p:spPr>
          <a:xfrm>
            <a:off x="3975115" y="1891598"/>
            <a:ext cx="1077114" cy="19526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2F8BC6BC-6D41-4B0D-90DB-0D949EDD0489}"/>
              </a:ext>
            </a:extLst>
          </p:cNvPr>
          <p:cNvGrpSpPr/>
          <p:nvPr/>
        </p:nvGrpSpPr>
        <p:grpSpPr>
          <a:xfrm>
            <a:off x="4577900" y="2577298"/>
            <a:ext cx="1564811" cy="934169"/>
            <a:chOff x="4719031" y="3606568"/>
            <a:chExt cx="1564811" cy="934169"/>
          </a:xfrm>
        </p:grpSpPr>
        <p:pic>
          <p:nvPicPr>
            <p:cNvPr id="90" name="Graphic 89" descr="Single gear">
              <a:extLst>
                <a:ext uri="{FF2B5EF4-FFF2-40B4-BE49-F238E27FC236}">
                  <a16:creationId xmlns:a16="http://schemas.microsoft.com/office/drawing/2014/main" id="{846D99C7-9BB6-496F-94EC-AE1C8020AB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34319" y="3606568"/>
              <a:ext cx="536274" cy="514732"/>
            </a:xfrm>
            <a:prstGeom prst="rect">
              <a:avLst/>
            </a:prstGeom>
          </p:spPr>
        </p:pic>
        <p:sp>
          <p:nvSpPr>
            <p:cNvPr id="91" name="TextBox 90">
              <a:extLst>
                <a:ext uri="{FF2B5EF4-FFF2-40B4-BE49-F238E27FC236}">
                  <a16:creationId xmlns:a16="http://schemas.microsoft.com/office/drawing/2014/main" id="{6BC6F1F9-7743-4A00-B1BB-79867B13DCC9}"/>
                </a:ext>
              </a:extLst>
            </p:cNvPr>
            <p:cNvSpPr txBox="1"/>
            <p:nvPr/>
          </p:nvSpPr>
          <p:spPr>
            <a:xfrm>
              <a:off x="4719031" y="4079072"/>
              <a:ext cx="1564811" cy="461665"/>
            </a:xfrm>
            <a:prstGeom prst="rect">
              <a:avLst/>
            </a:prstGeom>
            <a:noFill/>
          </p:spPr>
          <p:txBody>
            <a:bodyPr wrap="square" rtlCol="0">
              <a:spAutoFit/>
            </a:bodyPr>
            <a:lstStyle/>
            <a:p>
              <a:pPr algn="ctr"/>
              <a:r>
                <a:rPr lang="en-US" sz="1200" b="1"/>
                <a:t>NCCS Kaplan </a:t>
              </a:r>
            </a:p>
            <a:p>
              <a:pPr algn="ctr"/>
              <a:r>
                <a:rPr lang="en-US" sz="1200" b="1"/>
                <a:t>Meier</a:t>
              </a:r>
            </a:p>
          </p:txBody>
        </p:sp>
      </p:grpSp>
      <p:cxnSp>
        <p:nvCxnSpPr>
          <p:cNvPr id="93" name="Straight Arrow Connector 92">
            <a:extLst>
              <a:ext uri="{FF2B5EF4-FFF2-40B4-BE49-F238E27FC236}">
                <a16:creationId xmlns:a16="http://schemas.microsoft.com/office/drawing/2014/main" id="{4F01B6BC-23FB-4BD9-93A8-E9007AFD6B43}"/>
              </a:ext>
            </a:extLst>
          </p:cNvPr>
          <p:cNvCxnSpPr>
            <a:cxnSpLocks/>
            <a:stCxn id="2053" idx="3"/>
          </p:cNvCxnSpPr>
          <p:nvPr/>
        </p:nvCxnSpPr>
        <p:spPr>
          <a:xfrm>
            <a:off x="3975115" y="1891598"/>
            <a:ext cx="1101051" cy="30741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8DE8A5D-C8CC-4833-8934-F05CC11E93C9}"/>
              </a:ext>
            </a:extLst>
          </p:cNvPr>
          <p:cNvSpPr/>
          <p:nvPr/>
        </p:nvSpPr>
        <p:spPr>
          <a:xfrm>
            <a:off x="6280949" y="1215360"/>
            <a:ext cx="3683350" cy="5493710"/>
          </a:xfrm>
          <a:prstGeom prst="rect">
            <a:avLst/>
          </a:prstGeom>
          <a:solidFill>
            <a:srgbClr val="7030A0">
              <a:alpha val="12000"/>
            </a:srgbClr>
          </a:solid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8579CC3F-B51A-419C-9F97-0ED1ACEFEAD9}"/>
              </a:ext>
            </a:extLst>
          </p:cNvPr>
          <p:cNvSpPr txBox="1">
            <a:spLocks/>
          </p:cNvSpPr>
          <p:nvPr/>
        </p:nvSpPr>
        <p:spPr>
          <a:xfrm>
            <a:off x="6428591" y="1314069"/>
            <a:ext cx="1522229" cy="338555"/>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7030A0"/>
                </a:solidFill>
                <a:ea typeface="+mn-lt"/>
                <a:cs typeface="+mn-lt"/>
              </a:rPr>
              <a:t>FRONTEND</a:t>
            </a:r>
            <a:endParaRPr lang="en-US" b="1">
              <a:solidFill>
                <a:srgbClr val="7030A0"/>
              </a:solidFill>
              <a:cs typeface="Calibri"/>
            </a:endParaRPr>
          </a:p>
        </p:txBody>
      </p:sp>
      <p:cxnSp>
        <p:nvCxnSpPr>
          <p:cNvPr id="126" name="Straight Arrow Connector 125">
            <a:extLst>
              <a:ext uri="{FF2B5EF4-FFF2-40B4-BE49-F238E27FC236}">
                <a16:creationId xmlns:a16="http://schemas.microsoft.com/office/drawing/2014/main" id="{E81E0696-B42F-45AA-8124-869BC37A0676}"/>
              </a:ext>
            </a:extLst>
          </p:cNvPr>
          <p:cNvCxnSpPr>
            <a:cxnSpLocks/>
          </p:cNvCxnSpPr>
          <p:nvPr/>
        </p:nvCxnSpPr>
        <p:spPr>
          <a:xfrm>
            <a:off x="5711663" y="3049802"/>
            <a:ext cx="2911575" cy="263542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4" name="Arrow: U-Turn 93">
            <a:extLst>
              <a:ext uri="{FF2B5EF4-FFF2-40B4-BE49-F238E27FC236}">
                <a16:creationId xmlns:a16="http://schemas.microsoft.com/office/drawing/2014/main" id="{5006A573-6505-4FC7-831D-C4D44370C979}"/>
              </a:ext>
            </a:extLst>
          </p:cNvPr>
          <p:cNvSpPr/>
          <p:nvPr/>
        </p:nvSpPr>
        <p:spPr>
          <a:xfrm rot="5400000">
            <a:off x="5249106" y="4274710"/>
            <a:ext cx="975344" cy="230762"/>
          </a:xfrm>
          <a:prstGeom prst="uturnArrow">
            <a:avLst/>
          </a:prstGeom>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6" name="Picture 14" descr="Image result for tick png">
            <a:extLst>
              <a:ext uri="{FF2B5EF4-FFF2-40B4-BE49-F238E27FC236}">
                <a16:creationId xmlns:a16="http://schemas.microsoft.com/office/drawing/2014/main" id="{68AA611E-2C15-4B17-915A-9B2FD473FC1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87081" y="4175184"/>
            <a:ext cx="363562" cy="471250"/>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6EFB1FE1-60AF-4D7A-9B14-CEF504E58186}"/>
              </a:ext>
            </a:extLst>
          </p:cNvPr>
          <p:cNvCxnSpPr>
            <a:cxnSpLocks/>
          </p:cNvCxnSpPr>
          <p:nvPr/>
        </p:nvCxnSpPr>
        <p:spPr>
          <a:xfrm>
            <a:off x="5662715" y="5083731"/>
            <a:ext cx="2798185" cy="8069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1E2E7EB-2379-493F-B019-F6CBDE5FA63D}"/>
              </a:ext>
            </a:extLst>
          </p:cNvPr>
          <p:cNvCxnSpPr>
            <a:cxnSpLocks/>
          </p:cNvCxnSpPr>
          <p:nvPr/>
        </p:nvCxnSpPr>
        <p:spPr>
          <a:xfrm flipH="1" flipV="1">
            <a:off x="5735600" y="2912595"/>
            <a:ext cx="2967680" cy="2700008"/>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0EBE5FC4-63C6-4375-A40D-047867505BEF}"/>
              </a:ext>
            </a:extLst>
          </p:cNvPr>
          <p:cNvGrpSpPr/>
          <p:nvPr/>
        </p:nvGrpSpPr>
        <p:grpSpPr>
          <a:xfrm>
            <a:off x="8108969" y="5612603"/>
            <a:ext cx="1564811" cy="721483"/>
            <a:chOff x="4695390" y="5636641"/>
            <a:chExt cx="1564811" cy="721483"/>
          </a:xfrm>
        </p:grpSpPr>
        <p:pic>
          <p:nvPicPr>
            <p:cNvPr id="141" name="Graphic 140" descr="Single gear">
              <a:extLst>
                <a:ext uri="{FF2B5EF4-FFF2-40B4-BE49-F238E27FC236}">
                  <a16:creationId xmlns:a16="http://schemas.microsoft.com/office/drawing/2014/main" id="{14145EC4-E45E-4840-8520-75411BCDC4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09659" y="5636641"/>
              <a:ext cx="536274" cy="514732"/>
            </a:xfrm>
            <a:prstGeom prst="rect">
              <a:avLst/>
            </a:prstGeom>
          </p:spPr>
        </p:pic>
        <p:sp>
          <p:nvSpPr>
            <p:cNvPr id="142" name="TextBox 141">
              <a:extLst>
                <a:ext uri="{FF2B5EF4-FFF2-40B4-BE49-F238E27FC236}">
                  <a16:creationId xmlns:a16="http://schemas.microsoft.com/office/drawing/2014/main" id="{DA5AE9E5-9BDD-4055-A5D1-2788B9A06F29}"/>
                </a:ext>
              </a:extLst>
            </p:cNvPr>
            <p:cNvSpPr txBox="1"/>
            <p:nvPr/>
          </p:nvSpPr>
          <p:spPr>
            <a:xfrm>
              <a:off x="4695390" y="6081125"/>
              <a:ext cx="1564811" cy="276999"/>
            </a:xfrm>
            <a:prstGeom prst="rect">
              <a:avLst/>
            </a:prstGeom>
            <a:noFill/>
          </p:spPr>
          <p:txBody>
            <a:bodyPr wrap="square" rtlCol="0">
              <a:spAutoFit/>
            </a:bodyPr>
            <a:lstStyle/>
            <a:p>
              <a:pPr algn="ctr"/>
              <a:r>
                <a:rPr lang="en-US" sz="1200" b="1"/>
                <a:t>Viz. Module</a:t>
              </a:r>
            </a:p>
          </p:txBody>
        </p:sp>
      </p:grpSp>
      <p:cxnSp>
        <p:nvCxnSpPr>
          <p:cNvPr id="149" name="Straight Arrow Connector 148">
            <a:extLst>
              <a:ext uri="{FF2B5EF4-FFF2-40B4-BE49-F238E27FC236}">
                <a16:creationId xmlns:a16="http://schemas.microsoft.com/office/drawing/2014/main" id="{C3CDBF14-61D9-45DB-A178-3E4A05BE8905}"/>
              </a:ext>
            </a:extLst>
          </p:cNvPr>
          <p:cNvCxnSpPr>
            <a:cxnSpLocks/>
            <a:endCxn id="79" idx="3"/>
          </p:cNvCxnSpPr>
          <p:nvPr/>
        </p:nvCxnSpPr>
        <p:spPr>
          <a:xfrm flipH="1" flipV="1">
            <a:off x="5612440" y="4965709"/>
            <a:ext cx="2848462" cy="80696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B2361CD-AA6F-4080-B96E-BF72A1EE0517}"/>
              </a:ext>
            </a:extLst>
          </p:cNvPr>
          <p:cNvCxnSpPr>
            <a:cxnSpLocks/>
            <a:endCxn id="62" idx="3"/>
          </p:cNvCxnSpPr>
          <p:nvPr/>
        </p:nvCxnSpPr>
        <p:spPr>
          <a:xfrm flipH="1">
            <a:off x="5612438" y="5954142"/>
            <a:ext cx="2848462"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E75C99CE-744C-4C9E-9419-46EE51E65A11}"/>
              </a:ext>
            </a:extLst>
          </p:cNvPr>
          <p:cNvCxnSpPr>
            <a:cxnSpLocks/>
          </p:cNvCxnSpPr>
          <p:nvPr/>
        </p:nvCxnSpPr>
        <p:spPr>
          <a:xfrm flipV="1">
            <a:off x="5678890" y="6057087"/>
            <a:ext cx="2782010" cy="34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39DDD9-59A7-4F8E-A55B-50912C9730F5}"/>
              </a:ext>
            </a:extLst>
          </p:cNvPr>
          <p:cNvCxnSpPr>
            <a:cxnSpLocks/>
          </p:cNvCxnSpPr>
          <p:nvPr/>
        </p:nvCxnSpPr>
        <p:spPr>
          <a:xfrm flipH="1">
            <a:off x="9239554" y="5869969"/>
            <a:ext cx="1239014"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50" name="Graphic 149" descr="Document">
            <a:extLst>
              <a:ext uri="{FF2B5EF4-FFF2-40B4-BE49-F238E27FC236}">
                <a16:creationId xmlns:a16="http://schemas.microsoft.com/office/drawing/2014/main" id="{7F1654D7-389D-48FF-A0D7-5C3678C876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683088" y="5521462"/>
            <a:ext cx="643093" cy="643093"/>
          </a:xfrm>
          <a:prstGeom prst="rect">
            <a:avLst/>
          </a:prstGeom>
        </p:spPr>
      </p:pic>
      <p:sp>
        <p:nvSpPr>
          <p:cNvPr id="186" name="TextBox 185">
            <a:extLst>
              <a:ext uri="{FF2B5EF4-FFF2-40B4-BE49-F238E27FC236}">
                <a16:creationId xmlns:a16="http://schemas.microsoft.com/office/drawing/2014/main" id="{8D60C07E-25C2-49E1-A2BD-23B80A7B5722}"/>
              </a:ext>
            </a:extLst>
          </p:cNvPr>
          <p:cNvSpPr txBox="1"/>
          <p:nvPr/>
        </p:nvSpPr>
        <p:spPr>
          <a:xfrm>
            <a:off x="10209415" y="6171928"/>
            <a:ext cx="1564811" cy="276999"/>
          </a:xfrm>
          <a:prstGeom prst="rect">
            <a:avLst/>
          </a:prstGeom>
          <a:noFill/>
        </p:spPr>
        <p:txBody>
          <a:bodyPr wrap="square" rtlCol="0">
            <a:spAutoFit/>
          </a:bodyPr>
          <a:lstStyle/>
          <a:p>
            <a:pPr algn="ctr"/>
            <a:r>
              <a:rPr lang="en-US" sz="1200" b="1"/>
              <a:t>Diagnosis Features</a:t>
            </a:r>
          </a:p>
        </p:txBody>
      </p:sp>
      <p:grpSp>
        <p:nvGrpSpPr>
          <p:cNvPr id="187" name="Group 186">
            <a:extLst>
              <a:ext uri="{FF2B5EF4-FFF2-40B4-BE49-F238E27FC236}">
                <a16:creationId xmlns:a16="http://schemas.microsoft.com/office/drawing/2014/main" id="{803E2FEE-3808-4D5F-B5A7-E6EC85F2B4EA}"/>
              </a:ext>
            </a:extLst>
          </p:cNvPr>
          <p:cNvGrpSpPr/>
          <p:nvPr/>
        </p:nvGrpSpPr>
        <p:grpSpPr>
          <a:xfrm>
            <a:off x="8122624" y="2184263"/>
            <a:ext cx="1564811" cy="721483"/>
            <a:chOff x="4695390" y="5636641"/>
            <a:chExt cx="1564811" cy="721483"/>
          </a:xfrm>
        </p:grpSpPr>
        <p:pic>
          <p:nvPicPr>
            <p:cNvPr id="188" name="Graphic 187" descr="Single gear">
              <a:extLst>
                <a:ext uri="{FF2B5EF4-FFF2-40B4-BE49-F238E27FC236}">
                  <a16:creationId xmlns:a16="http://schemas.microsoft.com/office/drawing/2014/main" id="{463E174D-ED0F-40CD-B34E-7DA1097753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09659" y="5636641"/>
              <a:ext cx="536274" cy="514732"/>
            </a:xfrm>
            <a:prstGeom prst="rect">
              <a:avLst/>
            </a:prstGeom>
          </p:spPr>
        </p:pic>
        <p:sp>
          <p:nvSpPr>
            <p:cNvPr id="189" name="TextBox 188">
              <a:extLst>
                <a:ext uri="{FF2B5EF4-FFF2-40B4-BE49-F238E27FC236}">
                  <a16:creationId xmlns:a16="http://schemas.microsoft.com/office/drawing/2014/main" id="{AE6C5424-3CAA-46B5-A202-B8C2CF0725A5}"/>
                </a:ext>
              </a:extLst>
            </p:cNvPr>
            <p:cNvSpPr txBox="1"/>
            <p:nvPr/>
          </p:nvSpPr>
          <p:spPr>
            <a:xfrm>
              <a:off x="4695390" y="6081125"/>
              <a:ext cx="1564811" cy="276999"/>
            </a:xfrm>
            <a:prstGeom prst="rect">
              <a:avLst/>
            </a:prstGeom>
            <a:noFill/>
          </p:spPr>
          <p:txBody>
            <a:bodyPr wrap="square" rtlCol="0">
              <a:spAutoFit/>
            </a:bodyPr>
            <a:lstStyle/>
            <a:p>
              <a:pPr algn="ctr"/>
              <a:r>
                <a:rPr lang="en-US" sz="1200" b="1"/>
                <a:t>UI. Module</a:t>
              </a:r>
            </a:p>
          </p:txBody>
        </p:sp>
      </p:grpSp>
      <p:pic>
        <p:nvPicPr>
          <p:cNvPr id="152" name="Graphic 151" descr="Laptop">
            <a:extLst>
              <a:ext uri="{FF2B5EF4-FFF2-40B4-BE49-F238E27FC236}">
                <a16:creationId xmlns:a16="http://schemas.microsoft.com/office/drawing/2014/main" id="{6338D14E-0B45-47F0-9ACB-49D5E44BCE8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59542" y="3116934"/>
            <a:ext cx="1009311" cy="1009311"/>
          </a:xfrm>
          <a:prstGeom prst="rect">
            <a:avLst/>
          </a:prstGeom>
        </p:spPr>
      </p:pic>
      <p:pic>
        <p:nvPicPr>
          <p:cNvPr id="162" name="Picture 22" descr="Image result for charts png">
            <a:extLst>
              <a:ext uri="{FF2B5EF4-FFF2-40B4-BE49-F238E27FC236}">
                <a16:creationId xmlns:a16="http://schemas.microsoft.com/office/drawing/2014/main" id="{0E2BCBC1-CF41-4470-A62D-C005390FC399}"/>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31687" y="3557840"/>
            <a:ext cx="1058874" cy="995342"/>
          </a:xfrm>
          <a:prstGeom prst="rect">
            <a:avLst/>
          </a:prstGeom>
          <a:noFill/>
          <a:extLst>
            <a:ext uri="{909E8E84-426E-40DD-AFC4-6F175D3DCCD1}">
              <a14:hiddenFill xmlns:a14="http://schemas.microsoft.com/office/drawing/2010/main">
                <a:solidFill>
                  <a:srgbClr val="FFFFFF"/>
                </a:solidFill>
              </a14:hiddenFill>
            </a:ext>
          </a:extLst>
        </p:spPr>
      </p:pic>
      <p:sp>
        <p:nvSpPr>
          <p:cNvPr id="202" name="TextBox 201">
            <a:extLst>
              <a:ext uri="{FF2B5EF4-FFF2-40B4-BE49-F238E27FC236}">
                <a16:creationId xmlns:a16="http://schemas.microsoft.com/office/drawing/2014/main" id="{70FC015E-89E4-451B-B070-F7209605DD37}"/>
              </a:ext>
            </a:extLst>
          </p:cNvPr>
          <p:cNvSpPr txBox="1"/>
          <p:nvPr/>
        </p:nvSpPr>
        <p:spPr>
          <a:xfrm>
            <a:off x="8112391" y="4528111"/>
            <a:ext cx="1564811" cy="276999"/>
          </a:xfrm>
          <a:prstGeom prst="rect">
            <a:avLst/>
          </a:prstGeom>
          <a:noFill/>
        </p:spPr>
        <p:txBody>
          <a:bodyPr wrap="square" rtlCol="0">
            <a:spAutoFit/>
          </a:bodyPr>
          <a:lstStyle/>
          <a:p>
            <a:pPr algn="ctr"/>
            <a:r>
              <a:rPr lang="en-US" sz="1200" b="1"/>
              <a:t>Consultation Charts</a:t>
            </a:r>
          </a:p>
        </p:txBody>
      </p:sp>
      <p:cxnSp>
        <p:nvCxnSpPr>
          <p:cNvPr id="203" name="Straight Arrow Connector 202">
            <a:extLst>
              <a:ext uri="{FF2B5EF4-FFF2-40B4-BE49-F238E27FC236}">
                <a16:creationId xmlns:a16="http://schemas.microsoft.com/office/drawing/2014/main" id="{3460D0F9-F243-4B4E-B2FF-C3C3D5CE074F}"/>
              </a:ext>
            </a:extLst>
          </p:cNvPr>
          <p:cNvCxnSpPr>
            <a:cxnSpLocks/>
          </p:cNvCxnSpPr>
          <p:nvPr/>
        </p:nvCxnSpPr>
        <p:spPr>
          <a:xfrm flipV="1">
            <a:off x="8905029" y="4805110"/>
            <a:ext cx="0" cy="69640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883B772-C920-4309-85A7-401D92539CD6}"/>
              </a:ext>
            </a:extLst>
          </p:cNvPr>
          <p:cNvCxnSpPr>
            <a:cxnSpLocks/>
          </p:cNvCxnSpPr>
          <p:nvPr/>
        </p:nvCxnSpPr>
        <p:spPr>
          <a:xfrm flipV="1">
            <a:off x="8905029" y="2926305"/>
            <a:ext cx="1" cy="585162"/>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601AF160-D85A-43F0-B10C-6B852EC95CF3}"/>
              </a:ext>
            </a:extLst>
          </p:cNvPr>
          <p:cNvCxnSpPr>
            <a:cxnSpLocks/>
            <a:endCxn id="152" idx="1"/>
          </p:cNvCxnSpPr>
          <p:nvPr/>
        </p:nvCxnSpPr>
        <p:spPr>
          <a:xfrm>
            <a:off x="9272130" y="2601453"/>
            <a:ext cx="1287412" cy="1020137"/>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12" name="Picture 8" descr="Image result for no entry sign png">
            <a:extLst>
              <a:ext uri="{FF2B5EF4-FFF2-40B4-BE49-F238E27FC236}">
                <a16:creationId xmlns:a16="http://schemas.microsoft.com/office/drawing/2014/main" id="{0A0938FF-B302-4117-905D-B31C49CF022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10115282" y="1210866"/>
            <a:ext cx="360404" cy="360404"/>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14" descr="Image result for tick png">
            <a:extLst>
              <a:ext uri="{FF2B5EF4-FFF2-40B4-BE49-F238E27FC236}">
                <a16:creationId xmlns:a16="http://schemas.microsoft.com/office/drawing/2014/main" id="{54F213C4-DBFC-4369-B602-EAAE2FBDA7A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15282" y="1829047"/>
            <a:ext cx="393034" cy="509452"/>
          </a:xfrm>
          <a:prstGeom prst="rect">
            <a:avLst/>
          </a:prstGeom>
          <a:noFill/>
          <a:extLst>
            <a:ext uri="{909E8E84-426E-40DD-AFC4-6F175D3DCCD1}">
              <a14:hiddenFill xmlns:a14="http://schemas.microsoft.com/office/drawing/2010/main">
                <a:solidFill>
                  <a:srgbClr val="FFFFFF"/>
                </a:solidFill>
              </a14:hiddenFill>
            </a:ext>
          </a:extLst>
        </p:spPr>
      </p:pic>
      <p:sp>
        <p:nvSpPr>
          <p:cNvPr id="171" name="TextBox 170">
            <a:extLst>
              <a:ext uri="{FF2B5EF4-FFF2-40B4-BE49-F238E27FC236}">
                <a16:creationId xmlns:a16="http://schemas.microsoft.com/office/drawing/2014/main" id="{314B41FF-996E-4393-8681-50CF0CC9C65A}"/>
              </a:ext>
            </a:extLst>
          </p:cNvPr>
          <p:cNvSpPr txBox="1"/>
          <p:nvPr/>
        </p:nvSpPr>
        <p:spPr>
          <a:xfrm>
            <a:off x="10479479" y="1087973"/>
            <a:ext cx="1449978" cy="584775"/>
          </a:xfrm>
          <a:prstGeom prst="rect">
            <a:avLst/>
          </a:prstGeom>
          <a:noFill/>
        </p:spPr>
        <p:txBody>
          <a:bodyPr wrap="square" rtlCol="0">
            <a:spAutoFit/>
          </a:bodyPr>
          <a:lstStyle/>
          <a:p>
            <a:r>
              <a:rPr lang="en-US" sz="1600"/>
              <a:t>Unmeaningful    Results</a:t>
            </a:r>
          </a:p>
        </p:txBody>
      </p:sp>
      <p:sp>
        <p:nvSpPr>
          <p:cNvPr id="215" name="TextBox 214">
            <a:extLst>
              <a:ext uri="{FF2B5EF4-FFF2-40B4-BE49-F238E27FC236}">
                <a16:creationId xmlns:a16="http://schemas.microsoft.com/office/drawing/2014/main" id="{3EEC3CCD-A399-490B-AC07-4D0E1216DF3A}"/>
              </a:ext>
            </a:extLst>
          </p:cNvPr>
          <p:cNvSpPr txBox="1"/>
          <p:nvPr/>
        </p:nvSpPr>
        <p:spPr>
          <a:xfrm>
            <a:off x="10475686" y="1811794"/>
            <a:ext cx="1688662" cy="584775"/>
          </a:xfrm>
          <a:prstGeom prst="rect">
            <a:avLst/>
          </a:prstGeom>
          <a:noFill/>
        </p:spPr>
        <p:txBody>
          <a:bodyPr wrap="square" rtlCol="0">
            <a:spAutoFit/>
          </a:bodyPr>
          <a:lstStyle/>
          <a:p>
            <a:r>
              <a:rPr lang="en-US" sz="1600"/>
              <a:t>NCCS supports Methodology </a:t>
            </a:r>
          </a:p>
        </p:txBody>
      </p:sp>
      <p:pic>
        <p:nvPicPr>
          <p:cNvPr id="219" name="Graphic 218" descr="Single gear">
            <a:extLst>
              <a:ext uri="{FF2B5EF4-FFF2-40B4-BE49-F238E27FC236}">
                <a16:creationId xmlns:a16="http://schemas.microsoft.com/office/drawing/2014/main" id="{652BF9B1-67A4-43E9-B30D-425057D808B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43640" y="2552868"/>
            <a:ext cx="536274" cy="514732"/>
          </a:xfrm>
          <a:prstGeom prst="rect">
            <a:avLst/>
          </a:prstGeom>
        </p:spPr>
      </p:pic>
      <p:sp>
        <p:nvSpPr>
          <p:cNvPr id="220" name="TextBox 219">
            <a:extLst>
              <a:ext uri="{FF2B5EF4-FFF2-40B4-BE49-F238E27FC236}">
                <a16:creationId xmlns:a16="http://schemas.microsoft.com/office/drawing/2014/main" id="{3E8A061C-BBB5-42CA-B1BE-BADCD825BC5A}"/>
              </a:ext>
            </a:extLst>
          </p:cNvPr>
          <p:cNvSpPr txBox="1"/>
          <p:nvPr/>
        </p:nvSpPr>
        <p:spPr>
          <a:xfrm>
            <a:off x="10503338" y="2523413"/>
            <a:ext cx="1688662" cy="584775"/>
          </a:xfrm>
          <a:prstGeom prst="rect">
            <a:avLst/>
          </a:prstGeom>
          <a:noFill/>
        </p:spPr>
        <p:txBody>
          <a:bodyPr wrap="square" rtlCol="0">
            <a:spAutoFit/>
          </a:bodyPr>
          <a:lstStyle/>
          <a:p>
            <a:r>
              <a:rPr lang="en-US" sz="1600"/>
              <a:t>NCCS modules of Key interest</a:t>
            </a:r>
          </a:p>
        </p:txBody>
      </p:sp>
    </p:spTree>
    <p:extLst>
      <p:ext uri="{BB962C8B-B14F-4D97-AF65-F5344CB8AC3E}">
        <p14:creationId xmlns:p14="http://schemas.microsoft.com/office/powerpoint/2010/main" val="14017902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3674</Words>
  <Application>Microsoft Office PowerPoint</Application>
  <PresentationFormat>Widescreen</PresentationFormat>
  <Paragraphs>833</Paragraphs>
  <Slides>67</Slides>
  <Notes>21</Notes>
  <HiddenSlides>1</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Arial,Sans-Serif</vt:lpstr>
      <vt:lpstr>Calibri</vt:lpstr>
      <vt:lpstr>Calibri Light</vt:lpstr>
      <vt:lpstr>Wingdings</vt:lpstr>
      <vt:lpstr>office theme</vt:lpstr>
      <vt:lpstr>Team C.A.R.E</vt:lpstr>
      <vt:lpstr>The Team</vt:lpstr>
      <vt:lpstr>The Team</vt:lpstr>
      <vt:lpstr>Agenda</vt:lpstr>
      <vt:lpstr>Project Background</vt:lpstr>
      <vt:lpstr>Motivation &amp; Value Proposition</vt:lpstr>
      <vt:lpstr>Project Strategy</vt:lpstr>
      <vt:lpstr>Requirements &amp; Progress</vt:lpstr>
      <vt:lpstr>Project Requirements (Modules &amp; functions)</vt:lpstr>
      <vt:lpstr>Input Output for Key Machine Learning Models</vt:lpstr>
      <vt:lpstr>Project Management (Planned - Simplified)</vt:lpstr>
      <vt:lpstr>Project Management (Actual &amp; Remastered)</vt:lpstr>
      <vt:lpstr>Iteration 1: Data Processing</vt:lpstr>
      <vt:lpstr>Iteration 1: Data Processing –  Findings, Challenges &amp; Methodology</vt:lpstr>
      <vt:lpstr>Unreasonable Data</vt:lpstr>
      <vt:lpstr>Changing Medical Standards</vt:lpstr>
      <vt:lpstr>Nature of Medical data - Censored Data</vt:lpstr>
      <vt:lpstr>Nature of Medical data - Censored Data</vt:lpstr>
      <vt:lpstr>Levels of Detail</vt:lpstr>
      <vt:lpstr>Iteration 2:  Building Cost Prediction Model</vt:lpstr>
      <vt:lpstr>Cost - Blackbox</vt:lpstr>
      <vt:lpstr>Cost Predictions</vt:lpstr>
      <vt:lpstr>Model Performance Evaluation</vt:lpstr>
      <vt:lpstr>Cost Prediction Evaluation</vt:lpstr>
      <vt:lpstr>Iteration 2:  Building Survival Model</vt:lpstr>
      <vt:lpstr>Survival – Features Selection</vt:lpstr>
      <vt:lpstr>Survival – Feature Selection (FS)</vt:lpstr>
      <vt:lpstr>Survival – Prediction</vt:lpstr>
      <vt:lpstr>Survival Model -  Findings</vt:lpstr>
      <vt:lpstr>Survival Overview – Model &amp; Patient Population </vt:lpstr>
      <vt:lpstr>Models Comparison</vt:lpstr>
      <vt:lpstr>Survival - X &amp; Y Features for Prediction</vt:lpstr>
      <vt:lpstr>Survival Model Performance Evaluation</vt:lpstr>
      <vt:lpstr>Limitation of Harrell’s Concordance Index and Mitigation Plan</vt:lpstr>
      <vt:lpstr>C.A.R.E Application Prototype</vt:lpstr>
      <vt:lpstr>Persona</vt:lpstr>
      <vt:lpstr>Use Case Summary</vt:lpstr>
      <vt:lpstr>Navigation Diagram</vt:lpstr>
      <vt:lpstr>Scenario Demo</vt:lpstr>
      <vt:lpstr>Future Work</vt:lpstr>
      <vt:lpstr>Future Work</vt:lpstr>
      <vt:lpstr>References: </vt:lpstr>
      <vt:lpstr>Annex</vt:lpstr>
      <vt:lpstr>Annex Catalogue</vt:lpstr>
      <vt:lpstr>Annex A: Project Background &amp; Motivation</vt:lpstr>
      <vt:lpstr>Annex A: Project Background &amp; Motivation</vt:lpstr>
      <vt:lpstr>Annex B: Project Management (Requirements - Refined)</vt:lpstr>
      <vt:lpstr>Annex B: Project Management (Work Hours)</vt:lpstr>
      <vt:lpstr>Annex B: Project Management (Work Hours)</vt:lpstr>
      <vt:lpstr>Annex B: Project Management (Gantt Chart)</vt:lpstr>
      <vt:lpstr>Annex B: Project Management</vt:lpstr>
      <vt:lpstr>Annex B: Project Management</vt:lpstr>
      <vt:lpstr>Annex C: Iteration 1 – Data processing</vt:lpstr>
      <vt:lpstr>Annex C: Iteration 1 – Data processing</vt:lpstr>
      <vt:lpstr>Annex C: Iteration 1 – Data processing </vt:lpstr>
      <vt:lpstr>Annex D: Iteration 2 – ANN </vt:lpstr>
      <vt:lpstr>Annex D: Iteration 2 – ANN evaluation graph </vt:lpstr>
      <vt:lpstr>Annex D: Iteration 2 – The Survival Function </vt:lpstr>
      <vt:lpstr>Annex D: Iteration 2 – Features Selection code</vt:lpstr>
      <vt:lpstr>Annex D: Iteration 2 – Features Selection code</vt:lpstr>
      <vt:lpstr>Annex D: Iteration 2 – Features Selection</vt:lpstr>
      <vt:lpstr>Annex D: Iteration 2 – Survival Evaluation</vt:lpstr>
      <vt:lpstr>Annex D: Iteration 2 – Kaplan Meier</vt:lpstr>
      <vt:lpstr>Annex D: Iteration 2 – Cumulative Hazard Curve</vt:lpstr>
      <vt:lpstr>Annex D: Iteration 2 – RSF prediction</vt:lpstr>
      <vt:lpstr>Annex E: Persona </vt:lpstr>
      <vt:lpstr>Annex E: Use Case Scenario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C.A.R.E</dc:title>
  <dc:creator>Tanny</dc:creator>
  <cp:lastModifiedBy>Justin CHOY Yu Min</cp:lastModifiedBy>
  <cp:revision>1</cp:revision>
  <dcterms:created xsi:type="dcterms:W3CDTF">2020-02-25T12:54:52Z</dcterms:created>
  <dcterms:modified xsi:type="dcterms:W3CDTF">2020-02-25T18:12:49Z</dcterms:modified>
</cp:coreProperties>
</file>